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  <p:sldMasterId id="2147483657" r:id="rId2"/>
  </p:sldMasterIdLst>
  <p:notesMasterIdLst>
    <p:notesMasterId r:id="rId37"/>
  </p:notesMasterIdLst>
  <p:sldIdLst>
    <p:sldId id="298" r:id="rId3"/>
    <p:sldId id="461" r:id="rId4"/>
    <p:sldId id="462" r:id="rId5"/>
    <p:sldId id="463" r:id="rId6"/>
    <p:sldId id="464" r:id="rId7"/>
    <p:sldId id="465" r:id="rId8"/>
    <p:sldId id="466" r:id="rId9"/>
    <p:sldId id="467" r:id="rId10"/>
    <p:sldId id="511" r:id="rId11"/>
    <p:sldId id="470" r:id="rId12"/>
    <p:sldId id="471" r:id="rId13"/>
    <p:sldId id="472" r:id="rId14"/>
    <p:sldId id="474" r:id="rId15"/>
    <p:sldId id="475" r:id="rId16"/>
    <p:sldId id="473" r:id="rId17"/>
    <p:sldId id="513" r:id="rId18"/>
    <p:sldId id="514" r:id="rId19"/>
    <p:sldId id="515" r:id="rId20"/>
    <p:sldId id="516" r:id="rId21"/>
    <p:sldId id="487" r:id="rId22"/>
    <p:sldId id="488" r:id="rId23"/>
    <p:sldId id="509" r:id="rId24"/>
    <p:sldId id="483" r:id="rId25"/>
    <p:sldId id="512" r:id="rId26"/>
    <p:sldId id="491" r:id="rId27"/>
    <p:sldId id="492" r:id="rId28"/>
    <p:sldId id="493" r:id="rId29"/>
    <p:sldId id="494" r:id="rId30"/>
    <p:sldId id="495" r:id="rId31"/>
    <p:sldId id="496" r:id="rId32"/>
    <p:sldId id="497" r:id="rId33"/>
    <p:sldId id="498" r:id="rId34"/>
    <p:sldId id="499" r:id="rId35"/>
    <p:sldId id="505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ire Max" initials="CEM" lastIdx="2" clrIdx="0"/>
  <p:cmAuthor id="1" name="Claire Max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2036A"/>
    <a:srgbClr val="050688"/>
    <a:srgbClr val="0707A6"/>
    <a:srgbClr val="A21520"/>
    <a:srgbClr val="76FFB6"/>
    <a:srgbClr val="31FF21"/>
    <a:srgbClr val="F137FF"/>
    <a:srgbClr val="ECF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7" autoAdjust="0"/>
    <p:restoredTop sz="95473" autoAdjust="0"/>
  </p:normalViewPr>
  <p:slideViewPr>
    <p:cSldViewPr snapToGrid="0">
      <p:cViewPr varScale="1">
        <p:scale>
          <a:sx n="162" d="100"/>
          <a:sy n="162" d="100"/>
        </p:scale>
        <p:origin x="200" y="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1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0C6B2D-014D-974E-A032-7631EBCB4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16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AC5051D-730F-4A43-A720-7B8BA1F6AB0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304A1C3-80B5-FD4E-BD8C-A990B5C3388C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4FA7F51-D946-FC43-AD3F-B53397792768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D8F2408-082F-9E4D-B775-559886ED6CFD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975266A-B33B-664B-9784-014915926CB7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29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319573E-2F73-0C43-B7CD-30FC7BDDEA7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66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B6905A9-B9D1-1044-A84B-7EC492EF12E2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1D6BD72-6D0E-784E-ABD5-46FA72BA1DA1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2C27971-901A-794D-9FEE-DDB33B912702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2203957-A31E-6A46-8699-8AB39BCC336E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62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A24FFF7-CB4C-0545-B50B-F1CC780FF03E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3494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A24FFF7-CB4C-0545-B50B-F1CC780FF03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E53AEAF-7127-444C-B4DA-6B8D7598FEE1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44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06FC4F5-74C5-6A4D-BCA8-A2444FB6B4CF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46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12918AB-6880-6C4C-B8DA-C15BD5A5C659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48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A7BABBB-B4F8-2C47-BBF4-38259B044F76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50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72BD770-577B-6D44-B867-FC33FD388A87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52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541AA1A-2573-3346-BDD6-557323C2C7AC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54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AA0CCEE-EB78-EF4B-A8A5-4B328DEE967C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56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2442F36-6431-7943-B0D6-CBB81594F25D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58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DA82351-1A9D-D248-ADE8-20C00172F195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5347097-A610-7F49-89D3-1816F7FDD832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73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4944DFD-5B87-2246-9162-EFAC5A70066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2D824A2-8D0E-1249-BF25-8F47FEA6E228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18A9CA2-62D2-DA48-A4A1-4284A2D6B20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8CFACDA-0A41-A140-8A6E-7262D838DF35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AE43F53-5488-4A4B-B151-8ADFC8E0687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19C0653-6082-0F42-9305-7B0687780E04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A24FFF7-CB4C-0545-B50B-F1CC780FF03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8331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773863" y="6613525"/>
            <a:ext cx="2370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chemeClr val="tx2"/>
                </a:solidFill>
              </a:rPr>
              <a:t>Page </a:t>
            </a:r>
            <a:fld id="{C4326D66-58B9-0B48-93EB-CD816B886D57}" type="slidenum">
              <a:rPr lang="en-US" sz="1000">
                <a:solidFill>
                  <a:schemeClr val="tx2"/>
                </a:solidFill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 sz="1000">
                <a:solidFill>
                  <a:schemeClr val="tx2"/>
                </a:solidFill>
              </a:rPr>
              <a:t>    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5075" y="2825750"/>
            <a:ext cx="1592263" cy="120491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3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648200"/>
            <a:ext cx="6400800" cy="1752600"/>
          </a:xfrm>
        </p:spPr>
        <p:txBody>
          <a:bodyPr/>
          <a:lstStyle>
            <a:lvl1pPr marL="0" indent="0" algn="ctr">
              <a:spcBef>
                <a:spcPct val="20000"/>
              </a:spcBef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10828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6996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3766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697301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8384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191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1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04800" y="4114800"/>
            <a:ext cx="8534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71887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773863" y="6613525"/>
            <a:ext cx="2370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chemeClr val="tx2"/>
                </a:solidFill>
              </a:rPr>
              <a:t>Page </a:t>
            </a:r>
            <a:fld id="{A9FD3CBB-F3B3-6A44-9665-DF726622BCBA}" type="slidenum">
              <a:rPr lang="en-US" sz="1000">
                <a:solidFill>
                  <a:schemeClr val="tx2"/>
                </a:solidFill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 sz="1000">
                <a:solidFill>
                  <a:schemeClr val="tx2"/>
                </a:solidFill>
              </a:rPr>
              <a:t>    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5075" y="2825750"/>
            <a:ext cx="1592263" cy="120491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68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648200"/>
            <a:ext cx="6400800" cy="1752600"/>
          </a:xfrm>
        </p:spPr>
        <p:txBody>
          <a:bodyPr/>
          <a:lstStyle>
            <a:lvl1pPr marL="0" indent="0" algn="ctr">
              <a:spcBef>
                <a:spcPct val="20000"/>
              </a:spcBef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36741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49161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92838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0050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242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81201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55413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87212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4754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2536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14832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65716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271609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1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191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99644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191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1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04800" y="4114800"/>
            <a:ext cx="8534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985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71953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1656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1716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5707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9413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0679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91804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8596" name="Line 4"/>
          <p:cNvSpPr>
            <a:spLocks noChangeShapeType="1"/>
          </p:cNvSpPr>
          <p:nvPr/>
        </p:nvSpPr>
        <p:spPr bwMode="auto">
          <a:xfrm flipV="1">
            <a:off x="304800" y="1219200"/>
            <a:ext cx="7416800" cy="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rgbClr val="232323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597650" y="6432550"/>
            <a:ext cx="2370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Page </a:t>
            </a:r>
            <a:fld id="{E41E7CAB-185C-2841-A7FD-3690B5FD14C4}" type="slidenum">
              <a:rPr lang="en-US" sz="2000" b="1">
                <a:solidFill>
                  <a:schemeClr val="tx2"/>
                </a:solidFill>
                <a:latin typeface="Arial" charset="0"/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 sz="1800" b="1">
                <a:solidFill>
                  <a:schemeClr val="tx2"/>
                </a:solidFill>
              </a:rPr>
              <a:t>  </a:t>
            </a:r>
            <a:r>
              <a:rPr lang="en-US" sz="100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238598" name="Picture 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83513" y="131763"/>
            <a:ext cx="1189037" cy="900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ヒラギノ角ゴ Pro W3" charset="0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0"/>
          <a:cs typeface="ヒラギノ角ゴ Pro W3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9pPr>
    </p:titleStyle>
    <p:bodyStyle>
      <a:lvl1pPr marL="285750" indent="-285750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SzPct val="100000"/>
        <a:buChar char="•"/>
        <a:defRPr sz="2400" b="1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858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–"/>
        <a:defRPr sz="24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2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43050" indent="-17145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2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7268" name="Line 4"/>
          <p:cNvSpPr>
            <a:spLocks noChangeShapeType="1"/>
          </p:cNvSpPr>
          <p:nvPr/>
        </p:nvSpPr>
        <p:spPr bwMode="auto">
          <a:xfrm flipV="1">
            <a:off x="304800" y="1219200"/>
            <a:ext cx="7416800" cy="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rgbClr val="232323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597650" y="6432550"/>
            <a:ext cx="2370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Page </a:t>
            </a:r>
            <a:fld id="{6ED31133-DAFD-4D47-8C36-6D1C42509F70}" type="slidenum">
              <a:rPr lang="en-US" sz="2000" b="1">
                <a:solidFill>
                  <a:schemeClr val="tx2"/>
                </a:solidFill>
                <a:latin typeface="Arial" charset="0"/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 sz="1800" b="1">
                <a:solidFill>
                  <a:schemeClr val="tx2"/>
                </a:solidFill>
              </a:rPr>
              <a:t>  </a:t>
            </a:r>
            <a:r>
              <a:rPr lang="en-US" sz="100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267270" name="Picture 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83513" y="131763"/>
            <a:ext cx="1189037" cy="900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ヒラギノ角ゴ Pro W3" charset="0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0"/>
          <a:cs typeface="ヒラギノ角ゴ Pro W3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9pPr>
    </p:titleStyle>
    <p:bodyStyle>
      <a:lvl1pPr marL="285750" indent="-285750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SzPct val="100000"/>
        <a:buChar char="•"/>
        <a:defRPr sz="2400" b="1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858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–"/>
        <a:defRPr sz="24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2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43050" indent="-17145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2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4.emf"/><Relationship Id="rId5" Type="http://schemas.openxmlformats.org/officeDocument/2006/relationships/image" Target="../media/image2.e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Relationship Id="rId1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0"/>
            <a:ext cx="8280400" cy="2582863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65000"/>
              </a:spcBef>
              <a:defRPr/>
            </a:pPr>
            <a:r>
              <a:rPr lang="en-US" dirty="0">
                <a:latin typeface="Trebuchet MS" charset="0"/>
              </a:rPr>
              <a:t>Lecture 12</a:t>
            </a:r>
            <a:br>
              <a:rPr lang="en-US" dirty="0">
                <a:latin typeface="Trebuchet MS" charset="0"/>
              </a:rPr>
            </a:br>
            <a:r>
              <a:rPr lang="en-US" dirty="0">
                <a:latin typeface="Trebuchet MS" charset="0"/>
              </a:rPr>
              <a:t>Part 1: Lasers  for Guide Stars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9488" y="4648200"/>
            <a:ext cx="6945312" cy="1762125"/>
          </a:xfrm>
        </p:spPr>
        <p:txBody>
          <a:bodyPr/>
          <a:lstStyle/>
          <a:p>
            <a:r>
              <a:rPr lang="en-US" sz="2400" dirty="0">
                <a:latin typeface="Trebuchet MS" charset="0"/>
              </a:rPr>
              <a:t>Claire Max</a:t>
            </a:r>
          </a:p>
          <a:p>
            <a:r>
              <a:rPr lang="en-US" sz="2400" dirty="0" err="1">
                <a:latin typeface="Trebuchet MS" charset="0"/>
              </a:rPr>
              <a:t>Astro</a:t>
            </a:r>
            <a:r>
              <a:rPr lang="en-US" sz="2400" dirty="0">
                <a:latin typeface="Trebuchet MS" charset="0"/>
              </a:rPr>
              <a:t> 289, UC Santa Cruz</a:t>
            </a:r>
          </a:p>
          <a:p>
            <a:r>
              <a:rPr lang="en-US" sz="2400" dirty="0">
                <a:latin typeface="Trebuchet MS" charset="0"/>
              </a:rPr>
              <a:t>February 18, 2020</a:t>
            </a:r>
          </a:p>
          <a:p>
            <a:endParaRPr lang="en-US" sz="2400" dirty="0">
              <a:latin typeface="Trebuchet MS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8275"/>
            <a:ext cx="7162800" cy="12954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Types of lasers: Outline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rebuchet MS" charset="0"/>
              </a:rPr>
              <a:t>Principle of laser action</a:t>
            </a:r>
          </a:p>
          <a:p>
            <a:r>
              <a:rPr lang="en-US">
                <a:latin typeface="Trebuchet MS" charset="0"/>
              </a:rPr>
              <a:t>Lasers used for Rayleigh guide stars</a:t>
            </a:r>
          </a:p>
          <a:p>
            <a:r>
              <a:rPr lang="en-US">
                <a:latin typeface="Trebuchet MS" charset="0"/>
              </a:rPr>
              <a:t>Lasers used for sodium guide stars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Overall layout (any kind of laser)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rebuchet MS" charset="0"/>
            </a:endParaRPr>
          </a:p>
        </p:txBody>
      </p:sp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67437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Principles of laser action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5181600"/>
            <a:ext cx="25908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rebuchet MS" charset="0"/>
              </a:rPr>
              <a:t>Stimulated emission</a:t>
            </a:r>
          </a:p>
        </p:txBody>
      </p:sp>
      <p:pic>
        <p:nvPicPr>
          <p:cNvPr id="1044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2654300" cy="142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2654300" cy="1447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2654300" cy="1282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654300" cy="1244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029200"/>
            <a:ext cx="3352800" cy="1257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6" name="AutoShape 9"/>
          <p:cNvSpPr>
            <a:spLocks noChangeArrowheads="1"/>
          </p:cNvSpPr>
          <p:nvPr/>
        </p:nvSpPr>
        <p:spPr bwMode="auto">
          <a:xfrm>
            <a:off x="3748088" y="1905000"/>
            <a:ext cx="671512" cy="533400"/>
          </a:xfrm>
          <a:prstGeom prst="rightArrow">
            <a:avLst>
              <a:gd name="adj1" fmla="val 50000"/>
              <a:gd name="adj2" fmla="val 3147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AutoShape 10"/>
          <p:cNvSpPr>
            <a:spLocks noChangeArrowheads="1"/>
          </p:cNvSpPr>
          <p:nvPr/>
        </p:nvSpPr>
        <p:spPr bwMode="auto">
          <a:xfrm>
            <a:off x="228600" y="3810000"/>
            <a:ext cx="671513" cy="533400"/>
          </a:xfrm>
          <a:prstGeom prst="rightArrow">
            <a:avLst>
              <a:gd name="adj1" fmla="val 50000"/>
              <a:gd name="adj2" fmla="val 3147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AutoShape 11"/>
          <p:cNvSpPr>
            <a:spLocks noChangeArrowheads="1"/>
          </p:cNvSpPr>
          <p:nvPr/>
        </p:nvSpPr>
        <p:spPr bwMode="auto">
          <a:xfrm>
            <a:off x="3810000" y="3886200"/>
            <a:ext cx="671513" cy="533400"/>
          </a:xfrm>
          <a:prstGeom prst="rightArrow">
            <a:avLst>
              <a:gd name="adj1" fmla="val 50000"/>
              <a:gd name="adj2" fmla="val 3147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AutoShape 12"/>
          <p:cNvSpPr>
            <a:spLocks noChangeArrowheads="1"/>
          </p:cNvSpPr>
          <p:nvPr/>
        </p:nvSpPr>
        <p:spPr bwMode="auto">
          <a:xfrm>
            <a:off x="1828800" y="5334000"/>
            <a:ext cx="671513" cy="533400"/>
          </a:xfrm>
          <a:prstGeom prst="rightArrow">
            <a:avLst>
              <a:gd name="adj1" fmla="val 50000"/>
              <a:gd name="adj2" fmla="val 3147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Text Box 13"/>
          <p:cNvSpPr txBox="1">
            <a:spLocks noChangeArrowheads="1"/>
          </p:cNvSpPr>
          <p:nvPr/>
        </p:nvSpPr>
        <p:spPr bwMode="auto">
          <a:xfrm>
            <a:off x="1978025" y="6297613"/>
            <a:ext cx="917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b="1">
                <a:latin typeface="Arial" charset="0"/>
              </a:rPr>
              <a:t>Mirror</a:t>
            </a:r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Lasers used for Rayleigh guide stars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97475"/>
          </a:xfrm>
        </p:spPr>
        <p:txBody>
          <a:bodyPr/>
          <a:lstStyle/>
          <a:p>
            <a:r>
              <a:rPr lang="en-US" dirty="0">
                <a:latin typeface="Trebuchet MS" charset="0"/>
              </a:rPr>
              <a:t>Rayleigh x-section  ~ </a:t>
            </a:r>
            <a:r>
              <a:rPr lang="en-US" dirty="0">
                <a:latin typeface="Symbol" charset="0"/>
              </a:rPr>
              <a:t>λ</a:t>
            </a:r>
            <a:r>
              <a:rPr lang="en-US" baseline="30000" dirty="0">
                <a:latin typeface="Trebuchet MS" charset="0"/>
              </a:rPr>
              <a:t>-4</a:t>
            </a:r>
            <a:r>
              <a:rPr lang="en-US" dirty="0">
                <a:latin typeface="Trebuchet MS" charset="0"/>
              </a:rPr>
              <a:t>  </a:t>
            </a:r>
            <a:r>
              <a:rPr lang="en-US" dirty="0">
                <a:latin typeface="Trebuchet MS" charset="0"/>
                <a:sym typeface="Symbol" charset="0"/>
              </a:rPr>
              <a:t>⇒</a:t>
            </a:r>
            <a:r>
              <a:rPr lang="en-US" dirty="0">
                <a:latin typeface="Trebuchet MS" charset="0"/>
              </a:rPr>
              <a:t>  short wavelengths better</a:t>
            </a:r>
          </a:p>
          <a:p>
            <a:pPr>
              <a:spcBef>
                <a:spcPts val="2616"/>
              </a:spcBef>
            </a:pPr>
            <a:r>
              <a:rPr lang="en-US" dirty="0">
                <a:latin typeface="Trebuchet MS" charset="0"/>
              </a:rPr>
              <a:t>Commercial lasers are available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latin typeface="Trebuchet MS" charset="0"/>
                <a:ea typeface="ヒラギノ角ゴ Pro W3" charset="0"/>
              </a:rPr>
              <a:t>Reliable, relatively inexpensive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latin typeface="Trebuchet MS" charset="0"/>
                <a:ea typeface="ヒラギノ角ゴ Pro W3" charset="0"/>
              </a:rPr>
              <a:t>Green laser (532nm) – e.g. MMT</a:t>
            </a:r>
          </a:p>
          <a:p>
            <a:pPr lvl="1">
              <a:spcBef>
                <a:spcPts val="1032"/>
              </a:spcBef>
            </a:pPr>
            <a:r>
              <a:rPr lang="en-US" dirty="0" err="1">
                <a:latin typeface="Trebuchet MS" charset="0"/>
                <a:ea typeface="ヒラギノ角ゴ Pro W3" charset="0"/>
              </a:rPr>
              <a:t>RoboAO</a:t>
            </a:r>
            <a:r>
              <a:rPr lang="en-US" dirty="0">
                <a:latin typeface="Trebuchet MS" charset="0"/>
                <a:ea typeface="ヒラギノ角ゴ Pro W3" charset="0"/>
              </a:rPr>
              <a:t> uses </a:t>
            </a:r>
            <a:r>
              <a:rPr lang="en-US" dirty="0"/>
              <a:t>10W ultraviolet (</a:t>
            </a:r>
            <a:r>
              <a:rPr lang="el-GR" dirty="0"/>
              <a:t>λ = 355</a:t>
            </a:r>
            <a:r>
              <a:rPr lang="en-US" dirty="0"/>
              <a:t>nm) laser pulsed at 10 kHz</a:t>
            </a:r>
          </a:p>
          <a:p>
            <a:pPr lvl="2">
              <a:spcBef>
                <a:spcPts val="1032"/>
              </a:spcBef>
            </a:pPr>
            <a:r>
              <a:rPr lang="en-US" dirty="0">
                <a:latin typeface="Trebuchet MS" charset="0"/>
                <a:ea typeface="ヒラギノ角ゴ Pro W3" charset="0"/>
              </a:rPr>
              <a:t>Invisible to human eye. </a:t>
            </a:r>
          </a:p>
          <a:p>
            <a:pPr lvl="2">
              <a:spcBef>
                <a:spcPts val="1032"/>
              </a:spcBef>
            </a:pPr>
            <a:r>
              <a:rPr lang="en-US" dirty="0">
                <a:latin typeface="Trebuchet MS" charset="0"/>
                <a:ea typeface="ヒラギノ角ゴ Pro W3" charset="0"/>
              </a:rPr>
              <a:t>Unable to flash-blind pilots; Class 1 laser (incapable of producing damaging radiation levels during operation and exempt from any control measures). </a:t>
            </a:r>
          </a:p>
          <a:p>
            <a:pPr lvl="2">
              <a:spcBef>
                <a:spcPts val="1032"/>
              </a:spcBef>
            </a:pPr>
            <a:r>
              <a:rPr lang="en-US" dirty="0">
                <a:latin typeface="Trebuchet MS" charset="0"/>
                <a:ea typeface="ヒラギノ角ゴ Pro W3" charset="0"/>
              </a:rPr>
              <a:t>So no need for "laser spotters" as needed with Na lasers. </a:t>
            </a:r>
          </a:p>
        </p:txBody>
      </p:sp>
    </p:spTree>
    <p:extLst>
      <p:ext uri="{BB962C8B-B14F-4D97-AF65-F5344CB8AC3E}">
        <p14:creationId xmlns:p14="http://schemas.microsoft.com/office/powerpoint/2010/main" val="39535984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rebuchet MS" charset="0"/>
              </a:rPr>
              <a:t>Example of laser for Rayleigh guide star: Frequency doubled </a:t>
            </a:r>
            <a:r>
              <a:rPr lang="en-US" dirty="0" err="1">
                <a:latin typeface="Trebuchet MS" charset="0"/>
              </a:rPr>
              <a:t>Nd:YAG</a:t>
            </a:r>
            <a:r>
              <a:rPr lang="en-US" dirty="0">
                <a:latin typeface="Trebuchet MS" charset="0"/>
              </a:rPr>
              <a:t> lasers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978400" cy="5003800"/>
          </a:xfrm>
        </p:spPr>
        <p:txBody>
          <a:bodyPr/>
          <a:lstStyle/>
          <a:p>
            <a:r>
              <a:rPr lang="en-US" sz="2000" dirty="0" err="1">
                <a:latin typeface="Trebuchet MS" charset="0"/>
              </a:rPr>
              <a:t>Nd:YAG</a:t>
            </a:r>
            <a:r>
              <a:rPr lang="en-US" sz="2000" dirty="0">
                <a:latin typeface="Trebuchet MS" charset="0"/>
              </a:rPr>
              <a:t> means </a:t>
            </a:r>
            <a:r>
              <a:rPr lang="ja-JP" altLang="en-US" sz="2000">
                <a:latin typeface="Trebuchet MS" charset="0"/>
              </a:rPr>
              <a:t>“</a:t>
            </a:r>
            <a:r>
              <a:rPr lang="en-US" altLang="ja-JP" sz="2000" dirty="0" err="1">
                <a:latin typeface="Trebuchet MS" charset="0"/>
              </a:rPr>
              <a:t>neodimium</a:t>
            </a:r>
            <a:r>
              <a:rPr lang="en-US" altLang="ja-JP" sz="2000" dirty="0">
                <a:latin typeface="Trebuchet MS" charset="0"/>
              </a:rPr>
              <a:t>-doped  yttrium aluminum garnet</a:t>
            </a:r>
            <a:r>
              <a:rPr lang="ja-JP" altLang="en-US" sz="2000">
                <a:latin typeface="Trebuchet MS" charset="0"/>
              </a:rPr>
              <a:t>”</a:t>
            </a:r>
            <a:endParaRPr lang="en-US" altLang="ja-JP" sz="2000" dirty="0">
              <a:latin typeface="Trebuchet MS" charset="0"/>
            </a:endParaRPr>
          </a:p>
          <a:p>
            <a:r>
              <a:rPr lang="en-US" sz="2000" dirty="0" err="1">
                <a:latin typeface="Trebuchet MS" charset="0"/>
              </a:rPr>
              <a:t>Nd:YAG</a:t>
            </a:r>
            <a:r>
              <a:rPr lang="en-US" sz="2000" dirty="0">
                <a:latin typeface="Trebuchet MS" charset="0"/>
              </a:rPr>
              <a:t> emits at 1.06 micron</a:t>
            </a:r>
          </a:p>
          <a:p>
            <a:r>
              <a:rPr lang="en-US" sz="2000" dirty="0">
                <a:latin typeface="Trebuchet MS" charset="0"/>
              </a:rPr>
              <a:t>Use nonlinear crystal to convert two 1.06 micron photons to one 0.53 micron photon (2 X frequency)</a:t>
            </a:r>
          </a:p>
          <a:p>
            <a:r>
              <a:rPr lang="en-US" sz="2000" dirty="0">
                <a:latin typeface="Trebuchet MS" charset="0"/>
              </a:rPr>
              <a:t>Example: Coherent</a:t>
            </a:r>
            <a:r>
              <a:rPr lang="ja-JP" altLang="en-US" sz="2000">
                <a:latin typeface="Trebuchet MS" charset="0"/>
              </a:rPr>
              <a:t>’</a:t>
            </a:r>
            <a:r>
              <a:rPr lang="en-US" altLang="ja-JP" sz="2000" dirty="0">
                <a:latin typeface="Trebuchet MS" charset="0"/>
              </a:rPr>
              <a:t>s Verdi laser</a:t>
            </a:r>
          </a:p>
          <a:p>
            <a:pPr lvl="1"/>
            <a:r>
              <a:rPr lang="en-US" sz="2000" dirty="0">
                <a:latin typeface="Trebuchet MS" charset="0"/>
                <a:ea typeface="ヒラギノ角ゴ Pro W3" charset="0"/>
              </a:rPr>
              <a:t>Pump light: from laser diodes</a:t>
            </a:r>
          </a:p>
          <a:p>
            <a:pPr lvl="1"/>
            <a:r>
              <a:rPr lang="en-US" sz="2000" dirty="0">
                <a:latin typeface="Trebuchet MS" charset="0"/>
                <a:ea typeface="ヒラギノ角ゴ Pro W3" charset="0"/>
              </a:rPr>
              <a:t>Very efficient</a:t>
            </a:r>
          </a:p>
          <a:p>
            <a:pPr lvl="1"/>
            <a:r>
              <a:rPr lang="en-US" sz="2000" dirty="0">
                <a:latin typeface="Trebuchet MS" charset="0"/>
                <a:ea typeface="ヒラギノ角ゴ Pro W3" charset="0"/>
              </a:rPr>
              <a:t>Available up to 18 Watts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91D4E-7943-2941-A07E-F96C96D2E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19" y="1600200"/>
            <a:ext cx="2902307" cy="195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833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139700"/>
            <a:ext cx="7162800" cy="12954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General comments on guide star lasers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435100"/>
            <a:ext cx="8355013" cy="4876800"/>
          </a:xfrm>
        </p:spPr>
        <p:txBody>
          <a:bodyPr/>
          <a:lstStyle/>
          <a:p>
            <a:r>
              <a:rPr lang="en-US" dirty="0">
                <a:latin typeface="Trebuchet MS" charset="0"/>
              </a:rPr>
              <a:t>Typical average powers of a few watts to 20 watts</a:t>
            </a:r>
          </a:p>
          <a:p>
            <a:pPr lvl="1"/>
            <a:r>
              <a:rPr lang="en-US" dirty="0">
                <a:latin typeface="Trebuchet MS" charset="0"/>
                <a:ea typeface="ヒラギノ角ゴ Pro W3" charset="0"/>
              </a:rPr>
              <a:t>Much more powerful than typical laboratory lasers</a:t>
            </a:r>
          </a:p>
          <a:p>
            <a:pPr>
              <a:spcBef>
                <a:spcPts val="3216"/>
              </a:spcBef>
            </a:pPr>
            <a:r>
              <a:rPr lang="en-US" dirty="0">
                <a:latin typeface="Trebuchet MS" charset="0"/>
              </a:rPr>
              <a:t>Na guide stars - Class IV lasers (a laser safety category)</a:t>
            </a:r>
          </a:p>
          <a:p>
            <a:pPr lvl="1">
              <a:spcBef>
                <a:spcPts val="1032"/>
              </a:spcBef>
            </a:pPr>
            <a:r>
              <a:rPr lang="ja-JP" altLang="en-US" sz="2000">
                <a:latin typeface="Trebuchet MS" charset="0"/>
                <a:ea typeface="ヒラギノ角ゴ Pro W3" charset="0"/>
              </a:rPr>
              <a:t>“</a:t>
            </a:r>
            <a:r>
              <a:rPr lang="en-US" altLang="ja-JP" sz="2000" dirty="0">
                <a:latin typeface="Trebuchet MS" charset="0"/>
                <a:ea typeface="ヒラギノ角ゴ Pro W3" charset="0"/>
              </a:rPr>
              <a:t>Significant eye hazards, with potentially devastating and permanent eye damage as a result of direct beam viewing</a:t>
            </a:r>
            <a:r>
              <a:rPr lang="ja-JP" altLang="en-US" sz="2000">
                <a:latin typeface="Trebuchet MS" charset="0"/>
                <a:ea typeface="ヒラギノ角ゴ Pro W3" charset="0"/>
              </a:rPr>
              <a:t>”</a:t>
            </a:r>
            <a:endParaRPr lang="en-US" altLang="ja-JP" sz="2000" dirty="0">
              <a:latin typeface="Trebuchet MS" charset="0"/>
              <a:ea typeface="ヒラギノ角ゴ Pro W3" charset="0"/>
            </a:endParaRPr>
          </a:p>
          <a:p>
            <a:pPr lvl="1">
              <a:spcBef>
                <a:spcPts val="1032"/>
              </a:spcBef>
            </a:pPr>
            <a:r>
              <a:rPr lang="ja-JP" altLang="en-US" sz="2000">
                <a:latin typeface="Trebuchet MS" charset="0"/>
                <a:ea typeface="ヒラギノ角ゴ Pro W3" charset="0"/>
              </a:rPr>
              <a:t>“</a:t>
            </a:r>
            <a:r>
              <a:rPr lang="en-US" altLang="ja-JP" sz="2000" dirty="0">
                <a:latin typeface="Trebuchet MS" charset="0"/>
                <a:ea typeface="ヒラギノ角ゴ Pro W3" charset="0"/>
              </a:rPr>
              <a:t>Able to cut or burn skin</a:t>
            </a:r>
            <a:r>
              <a:rPr lang="ja-JP" altLang="en-US" sz="2000">
                <a:latin typeface="Trebuchet MS" charset="0"/>
                <a:ea typeface="ヒラギノ角ゴ Pro W3" charset="0"/>
              </a:rPr>
              <a:t>”</a:t>
            </a:r>
            <a:r>
              <a:rPr lang="en-US" altLang="ja-JP" sz="2000" dirty="0">
                <a:latin typeface="Trebuchet MS" charset="0"/>
                <a:ea typeface="ヒラギノ角ゴ Pro W3" charset="0"/>
              </a:rPr>
              <a:t> </a:t>
            </a:r>
          </a:p>
          <a:p>
            <a:pPr lvl="1">
              <a:spcBef>
                <a:spcPts val="1032"/>
              </a:spcBef>
            </a:pPr>
            <a:r>
              <a:rPr lang="ja-JP" altLang="en-US" sz="2000">
                <a:latin typeface="Trebuchet MS" charset="0"/>
                <a:ea typeface="ヒラギノ角ゴ Pro W3" charset="0"/>
              </a:rPr>
              <a:t>“</a:t>
            </a:r>
            <a:r>
              <a:rPr lang="en-US" altLang="ja-JP" sz="2000" dirty="0">
                <a:latin typeface="Trebuchet MS" charset="0"/>
                <a:ea typeface="ヒラギノ角ゴ Pro W3" charset="0"/>
              </a:rPr>
              <a:t>May ignite combustible materials</a:t>
            </a:r>
            <a:r>
              <a:rPr lang="ja-JP" altLang="en-US" sz="2000">
                <a:latin typeface="Trebuchet MS" charset="0"/>
                <a:ea typeface="ヒラギノ角ゴ Pro W3" charset="0"/>
              </a:rPr>
              <a:t>”</a:t>
            </a:r>
            <a:endParaRPr lang="en-US" altLang="ja-JP" sz="2000" dirty="0">
              <a:latin typeface="Trebuchet MS" charset="0"/>
              <a:ea typeface="ヒラギノ角ゴ Pro W3" charset="0"/>
            </a:endParaRPr>
          </a:p>
          <a:p>
            <a:pPr>
              <a:spcBef>
                <a:spcPts val="3216"/>
              </a:spcBef>
            </a:pPr>
            <a:r>
              <a:rPr lang="en-US" dirty="0">
                <a:latin typeface="Trebuchet MS" charset="0"/>
              </a:rPr>
              <a:t>As a result, need to have interlocks on cabinets and doors, and avoid airplanes and satellites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9D6C-AA92-0B4B-920E-8DA0EC38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light propagates through cladding, pumps doped fiber all along its length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C882B-E7DE-B741-9C98-6B2B8D0D4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8573"/>
            <a:ext cx="7682948" cy="4718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E21461-A325-CB42-BD58-557EAF4E0D5B}"/>
              </a:ext>
            </a:extLst>
          </p:cNvPr>
          <p:cNvSpPr txBox="1"/>
          <p:nvPr/>
        </p:nvSpPr>
        <p:spPr>
          <a:xfrm>
            <a:off x="1618707" y="6439980"/>
            <a:ext cx="4839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Credit: Nilsson and Payne, Science Magazine, 2011</a:t>
            </a:r>
          </a:p>
        </p:txBody>
      </p:sp>
    </p:spTree>
    <p:extLst>
      <p:ext uri="{BB962C8B-B14F-4D97-AF65-F5344CB8AC3E}">
        <p14:creationId xmlns:p14="http://schemas.microsoft.com/office/powerpoint/2010/main" val="7440097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4D4E-5461-9E40-99FC-28872AAC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62" y="140414"/>
            <a:ext cx="7162800" cy="1295400"/>
          </a:xfrm>
        </p:spPr>
        <p:txBody>
          <a:bodyPr/>
          <a:lstStyle/>
          <a:p>
            <a:r>
              <a:rPr lang="en-US" dirty="0"/>
              <a:t>Procuring lasers for sodium guide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5E624-63FF-1B4D-9458-D2934CE9E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10" y="1435814"/>
            <a:ext cx="8534400" cy="4876800"/>
          </a:xfrm>
        </p:spPr>
        <p:txBody>
          <a:bodyPr/>
          <a:lstStyle/>
          <a:p>
            <a:r>
              <a:rPr lang="en-US" dirty="0"/>
              <a:t>No known laser medium wants to lase directly at 589nm, the wavelength of the Na D</a:t>
            </a:r>
            <a:r>
              <a:rPr lang="en-US" baseline="-25000" dirty="0"/>
              <a:t>2</a:t>
            </a:r>
            <a:r>
              <a:rPr lang="en-US" dirty="0"/>
              <a:t> transition</a:t>
            </a:r>
          </a:p>
          <a:p>
            <a:pPr>
              <a:spcBef>
                <a:spcPts val="2616"/>
              </a:spcBef>
            </a:pPr>
            <a:r>
              <a:rPr lang="en-US" dirty="0"/>
              <a:t>To make 589nm light, have to make use of </a:t>
            </a:r>
            <a:r>
              <a:rPr lang="en-US" u="sng" dirty="0"/>
              <a:t>nonlinear</a:t>
            </a:r>
            <a:r>
              <a:rPr lang="en-US" dirty="0"/>
              <a:t> processes in the lasing medium</a:t>
            </a:r>
          </a:p>
          <a:p>
            <a:pPr lvl="1">
              <a:spcBef>
                <a:spcPts val="1632"/>
              </a:spcBef>
            </a:pP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charset="0"/>
              </a:rPr>
              <a:t>Raman scattering:</a:t>
            </a:r>
            <a:r>
              <a:rPr lang="en-US" dirty="0"/>
              <a:t> shifts laser wavelength to a slightly longer one</a:t>
            </a:r>
          </a:p>
          <a:p>
            <a:pPr lvl="1">
              <a:spcBef>
                <a:spcPts val="1632"/>
              </a:spcBef>
            </a:pP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charset="0"/>
              </a:rPr>
              <a:t>Frequency doubling:</a:t>
            </a:r>
            <a:r>
              <a:rPr lang="en-US" dirty="0"/>
              <a:t> two photons at frequency 𝛖 interact nonlinearly in a nonlinear crystal to produce a photon at frequency 2𝛖</a:t>
            </a:r>
          </a:p>
          <a:p>
            <a:pPr lvl="1">
              <a:spcBef>
                <a:spcPts val="1632"/>
              </a:spcBef>
            </a:pP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charset="0"/>
              </a:rPr>
              <a:t>Sum frequency mixing:</a:t>
            </a:r>
            <a:r>
              <a:rPr lang="en-US" dirty="0"/>
              <a:t> 𝛖</a:t>
            </a:r>
            <a:r>
              <a:rPr lang="en-US" baseline="-25000" dirty="0"/>
              <a:t>out</a:t>
            </a:r>
            <a:r>
              <a:rPr lang="en-US" dirty="0"/>
              <a:t> = 𝛖</a:t>
            </a:r>
            <a:r>
              <a:rPr lang="en-US" baseline="-25000" dirty="0"/>
              <a:t>1</a:t>
            </a:r>
            <a:r>
              <a:rPr lang="en-US" dirty="0"/>
              <a:t> + 𝛖</a:t>
            </a:r>
            <a:r>
              <a:rPr lang="en-US" baseline="-25000" dirty="0"/>
              <a:t>2 </a:t>
            </a:r>
            <a:r>
              <a:rPr lang="en-US" dirty="0"/>
              <a:t>in a nonlinear crystal</a:t>
            </a:r>
          </a:p>
        </p:txBody>
      </p:sp>
    </p:spTree>
    <p:extLst>
      <p:ext uri="{BB962C8B-B14F-4D97-AF65-F5344CB8AC3E}">
        <p14:creationId xmlns:p14="http://schemas.microsoft.com/office/powerpoint/2010/main" val="69853144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60B1-1232-CB42-BF96-54A38653E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10" y="171235"/>
            <a:ext cx="7315200" cy="1295400"/>
          </a:xfrm>
        </p:spPr>
        <p:txBody>
          <a:bodyPr/>
          <a:lstStyle/>
          <a:p>
            <a:r>
              <a:rPr lang="en-US" dirty="0" err="1"/>
              <a:t>Toptica</a:t>
            </a:r>
            <a:r>
              <a:rPr lang="en-US" dirty="0"/>
              <a:t> laser (concept developed by ESO)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50DC0-95A7-FB48-8BC4-2E773935F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11" y="1466635"/>
            <a:ext cx="3056640" cy="4876800"/>
          </a:xfrm>
        </p:spPr>
        <p:txBody>
          <a:bodyPr/>
          <a:lstStyle/>
          <a:p>
            <a:r>
              <a:rPr lang="en-US" dirty="0"/>
              <a:t>Start with pump fiber laser at 1120 nm</a:t>
            </a:r>
          </a:p>
          <a:p>
            <a:r>
              <a:rPr lang="en-US" u="sng" dirty="0"/>
              <a:t>Raman shift</a:t>
            </a:r>
            <a:r>
              <a:rPr lang="en-US" dirty="0"/>
              <a:t> to longer wavelength -- 1178 nm</a:t>
            </a:r>
          </a:p>
          <a:p>
            <a:r>
              <a:rPr lang="en-US" dirty="0"/>
              <a:t>Then </a:t>
            </a:r>
            <a:r>
              <a:rPr lang="en-US" u="sng" dirty="0"/>
              <a:t>frequency-double</a:t>
            </a:r>
            <a:r>
              <a:rPr lang="en-US" dirty="0"/>
              <a:t> to 589 nm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EB3A56-9C11-014F-827E-051CD886AA0B}"/>
              </a:ext>
            </a:extLst>
          </p:cNvPr>
          <p:cNvGrpSpPr/>
          <p:nvPr/>
        </p:nvGrpSpPr>
        <p:grpSpPr>
          <a:xfrm>
            <a:off x="3825379" y="1812021"/>
            <a:ext cx="5411224" cy="3300237"/>
            <a:chOff x="1671983" y="1717812"/>
            <a:chExt cx="7229061" cy="4334014"/>
          </a:xfrm>
        </p:grpSpPr>
        <p:pic>
          <p:nvPicPr>
            <p:cNvPr id="5" name="Picture 4" descr="TopticaLaser.png">
              <a:extLst>
                <a:ext uri="{FF2B5EF4-FFF2-40B4-BE49-F238E27FC236}">
                  <a16:creationId xmlns:a16="http://schemas.microsoft.com/office/drawing/2014/main" id="{6B57C1F8-93FB-514A-AE8D-1C183A5A3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983" y="1717812"/>
              <a:ext cx="5018923" cy="433401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ED8BE8-5806-8B47-B25B-7DC397FC56F5}"/>
                </a:ext>
              </a:extLst>
            </p:cNvPr>
            <p:cNvSpPr txBox="1"/>
            <p:nvPr/>
          </p:nvSpPr>
          <p:spPr>
            <a:xfrm>
              <a:off x="1755913" y="2341216"/>
              <a:ext cx="1049131" cy="84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/>
                  </a:solidFill>
                  <a:latin typeface="+mj-lt"/>
                </a:rPr>
                <a:t>Fiber laser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EB383C-2F92-7643-AA9A-043926E1CA69}"/>
                </a:ext>
              </a:extLst>
            </p:cNvPr>
            <p:cNvSpPr txBox="1"/>
            <p:nvPr/>
          </p:nvSpPr>
          <p:spPr>
            <a:xfrm>
              <a:off x="6933096" y="2858051"/>
              <a:ext cx="1967948" cy="84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Electronics and cooling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1593D0D-95B1-7D49-9A6B-E3AE2423621E}"/>
                </a:ext>
              </a:extLst>
            </p:cNvPr>
            <p:cNvCxnSpPr>
              <a:stCxn id="7" idx="1"/>
            </p:cNvCxnSpPr>
            <p:nvPr/>
          </p:nvCxnSpPr>
          <p:spPr bwMode="auto">
            <a:xfrm flipH="1" flipV="1">
              <a:off x="4417391" y="3114262"/>
              <a:ext cx="2515705" cy="16818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C327D6-9992-E649-A56C-C971E9191723}"/>
              </a:ext>
            </a:extLst>
          </p:cNvPr>
          <p:cNvSpPr txBox="1"/>
          <p:nvPr/>
        </p:nvSpPr>
        <p:spPr>
          <a:xfrm>
            <a:off x="4721780" y="5122690"/>
            <a:ext cx="2100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Keck </a:t>
            </a:r>
            <a:r>
              <a:rPr lang="en-US" sz="1800" dirty="0" err="1">
                <a:latin typeface="+mn-lt"/>
              </a:rPr>
              <a:t>Toptica</a:t>
            </a:r>
            <a:r>
              <a:rPr lang="en-US" sz="1800" dirty="0">
                <a:latin typeface="+mn-lt"/>
              </a:rPr>
              <a:t> Laser</a:t>
            </a:r>
          </a:p>
        </p:txBody>
      </p:sp>
    </p:spTree>
    <p:extLst>
      <p:ext uri="{BB962C8B-B14F-4D97-AF65-F5344CB8AC3E}">
        <p14:creationId xmlns:p14="http://schemas.microsoft.com/office/powerpoint/2010/main" val="194729057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8D8D-29B8-C54B-A9F8-2DBFB30F3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CfAO</a:t>
            </a:r>
            <a:r>
              <a:rPr lang="en-US" sz="2400" dirty="0"/>
              <a:t> Fiber laser concept developed by Daren Dillon (UCSC) and Jay Dawson (LLNL)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FEEB-0A60-B940-BB22-8D37922C7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78" y="1447800"/>
            <a:ext cx="8534400" cy="1369503"/>
          </a:xfrm>
        </p:spPr>
        <p:txBody>
          <a:bodyPr/>
          <a:lstStyle/>
          <a:p>
            <a:r>
              <a:rPr lang="en-US" dirty="0"/>
              <a:t>Two separate fiber amplifiers, sum frequency mixing</a:t>
            </a:r>
          </a:p>
          <a:p>
            <a:r>
              <a:rPr lang="en-US" dirty="0"/>
              <a:t>One at 938 nm, one at 1583 nm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063A2-E9BD-9F4A-894E-B021EE456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912" y="3716323"/>
            <a:ext cx="2665109" cy="945684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1D5ACE-5E38-7646-8101-9C3F48A41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69703"/>
            <a:ext cx="3710497" cy="280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698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Outline of laser guide star topics 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0188"/>
            <a:ext cx="7802563" cy="4916487"/>
          </a:xfrm>
        </p:spPr>
        <p:txBody>
          <a:bodyPr/>
          <a:lstStyle/>
          <a:p>
            <a:pPr marL="455613" indent="-455613">
              <a:spcBef>
                <a:spcPct val="30000"/>
              </a:spcBef>
              <a:buFontTx/>
              <a:buNone/>
            </a:pPr>
            <a:endParaRPr lang="en-US" dirty="0">
              <a:latin typeface="Trebuchet MS" charset="0"/>
            </a:endParaRPr>
          </a:p>
          <a:p>
            <a:pPr>
              <a:lnSpc>
                <a:spcPct val="130000"/>
              </a:lnSpc>
              <a:spcBef>
                <a:spcPct val="30000"/>
              </a:spcBef>
              <a:spcAft>
                <a:spcPct val="250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>
                <a:latin typeface="Trebuchet MS" charset="0"/>
              </a:rPr>
              <a:t> Why are laser guide stars needed?</a:t>
            </a:r>
          </a:p>
          <a:p>
            <a:pPr>
              <a:lnSpc>
                <a:spcPct val="13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dirty="0">
                <a:latin typeface="Trebuchet MS" charset="0"/>
              </a:rPr>
              <a:t> Principles of laser scattering in the atmosphere</a:t>
            </a:r>
          </a:p>
          <a:p>
            <a:pPr>
              <a:lnSpc>
                <a:spcPct val="13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dirty="0">
                <a:latin typeface="Trebuchet MS" charset="0"/>
              </a:rPr>
              <a:t>What is the sodium layer?  How does it behave?</a:t>
            </a:r>
          </a:p>
          <a:p>
            <a:pPr marL="455613" indent="-455613">
              <a:lnSpc>
                <a:spcPct val="130000"/>
              </a:lnSpc>
              <a:spcBef>
                <a:spcPct val="30000"/>
              </a:spcBef>
            </a:pPr>
            <a:r>
              <a:rPr lang="en-US" dirty="0">
                <a:latin typeface="Trebuchet MS" charset="0"/>
              </a:rPr>
              <a:t>Physics of sodium atom excitation</a:t>
            </a:r>
          </a:p>
          <a:p>
            <a:pPr marL="455613" indent="-455613">
              <a:lnSpc>
                <a:spcPct val="130000"/>
              </a:lnSpc>
              <a:spcBef>
                <a:spcPct val="30000"/>
              </a:spcBef>
            </a:pPr>
            <a:r>
              <a:rPr lang="en-US" dirty="0">
                <a:latin typeface="Trebuchet MS" charset="0"/>
              </a:rPr>
              <a:t>Lasers used in astronomical laser guide star AO</a:t>
            </a:r>
          </a:p>
          <a:p>
            <a:pPr marL="455613" indent="-455613">
              <a:lnSpc>
                <a:spcPct val="130000"/>
              </a:lnSpc>
              <a:spcBef>
                <a:spcPct val="30000"/>
              </a:spcBef>
            </a:pPr>
            <a:r>
              <a:rPr lang="en-US" dirty="0" err="1">
                <a:latin typeface="Trebuchet MS" charset="0"/>
              </a:rPr>
              <a:t>Wavefront</a:t>
            </a:r>
            <a:r>
              <a:rPr lang="en-US" dirty="0">
                <a:latin typeface="Trebuchet MS" charset="0"/>
              </a:rPr>
              <a:t> errors for laser guide star AO</a:t>
            </a:r>
            <a:endParaRPr lang="en-US" dirty="0">
              <a:solidFill>
                <a:schemeClr val="tx2"/>
              </a:solidFill>
              <a:latin typeface="Trebuchet MS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251148" cy="1320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rebuchet MS" charset="0"/>
              </a:rPr>
              <a:t>Current generation of  Na lasers: </a:t>
            </a:r>
            <a:br>
              <a:rPr lang="en-US" dirty="0">
                <a:latin typeface="Trebuchet MS" charset="0"/>
              </a:rPr>
            </a:br>
            <a:r>
              <a:rPr lang="en-US" dirty="0">
                <a:latin typeface="Trebuchet MS" charset="0"/>
              </a:rPr>
              <a:t>all-fiber laser (</a:t>
            </a:r>
            <a:r>
              <a:rPr lang="en-US" dirty="0" err="1">
                <a:latin typeface="Trebuchet MS" charset="0"/>
              </a:rPr>
              <a:t>Toptica</a:t>
            </a:r>
            <a:r>
              <a:rPr lang="en-US" dirty="0">
                <a:latin typeface="Trebuchet MS" charset="0"/>
              </a:rPr>
              <a:t>, LLNL and UCSC)</a:t>
            </a:r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5575300"/>
            <a:ext cx="8369300" cy="901700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Example of a fiber laser</a:t>
            </a:r>
          </a:p>
        </p:txBody>
      </p:sp>
      <p:pic>
        <p:nvPicPr>
          <p:cNvPr id="135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60500"/>
            <a:ext cx="5969000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rebuchet MS" charset="0"/>
              </a:rPr>
              <a:t>Advantages of fiber lasers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rebuchet MS" charset="0"/>
              </a:rPr>
              <a:t>Very compact</a:t>
            </a:r>
          </a:p>
          <a:p>
            <a:r>
              <a:rPr lang="en-US" dirty="0">
                <a:latin typeface="Trebuchet MS" charset="0"/>
              </a:rPr>
              <a:t>Commercial parts from telecommunications industry</a:t>
            </a:r>
          </a:p>
          <a:p>
            <a:r>
              <a:rPr lang="en-US" dirty="0">
                <a:latin typeface="Trebuchet MS" charset="0"/>
              </a:rPr>
              <a:t>Efficient: </a:t>
            </a:r>
          </a:p>
          <a:p>
            <a:pPr lvl="1"/>
            <a:r>
              <a:rPr lang="en-US" dirty="0">
                <a:latin typeface="Trebuchet MS" charset="0"/>
                <a:ea typeface="ヒラギノ角ゴ Pro W3" charset="0"/>
              </a:rPr>
              <a:t>Pump with laser diodes - high efficiency</a:t>
            </a:r>
          </a:p>
          <a:p>
            <a:pPr lvl="1"/>
            <a:r>
              <a:rPr lang="en-US" dirty="0">
                <a:latin typeface="Trebuchet MS" charset="0"/>
                <a:ea typeface="ヒラギノ角ゴ Pro W3" charset="0"/>
              </a:rPr>
              <a:t>The doped fiber is in the core</a:t>
            </a:r>
          </a:p>
          <a:p>
            <a:pPr lvl="1"/>
            <a:r>
              <a:rPr lang="en-US" dirty="0">
                <a:latin typeface="Trebuchet MS" charset="0"/>
                <a:ea typeface="ヒラギノ角ゴ Pro W3" charset="0"/>
              </a:rPr>
              <a:t>Pump light goes thru fiber cladding all along its length - excellent surface to volume ratio</a:t>
            </a:r>
          </a:p>
          <a:p>
            <a:r>
              <a:rPr lang="en-US" dirty="0">
                <a:latin typeface="Trebuchet MS" charset="0"/>
              </a:rPr>
              <a:t>Two types of fiber lasers have been demonstrated at the required power levels at 589 nm (</a:t>
            </a:r>
            <a:r>
              <a:rPr lang="en-US" dirty="0" err="1">
                <a:latin typeface="Trebuchet MS" charset="0"/>
              </a:rPr>
              <a:t>Toptica</a:t>
            </a:r>
            <a:r>
              <a:rPr lang="en-US" dirty="0">
                <a:latin typeface="Trebuchet MS" charset="0"/>
              </a:rPr>
              <a:t> in Europe, Daren Dillon at UCSC plus Jay Dawson at LLNL)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Toptica</a:t>
            </a:r>
            <a:r>
              <a:rPr lang="en-US" dirty="0"/>
              <a:t> fiber laser (ESO, Keck 2, Gemini)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329E39-F770-5F43-9157-04DEDE3AA48B}"/>
              </a:ext>
            </a:extLst>
          </p:cNvPr>
          <p:cNvGrpSpPr/>
          <p:nvPr/>
        </p:nvGrpSpPr>
        <p:grpSpPr>
          <a:xfrm>
            <a:off x="1671983" y="1717812"/>
            <a:ext cx="7229061" cy="4334014"/>
            <a:chOff x="1671983" y="1717812"/>
            <a:chExt cx="7229061" cy="4334014"/>
          </a:xfrm>
        </p:grpSpPr>
        <p:pic>
          <p:nvPicPr>
            <p:cNvPr id="4" name="Picture 3" descr="TopticaLas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983" y="1717812"/>
              <a:ext cx="5018923" cy="433401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55913" y="2341216"/>
              <a:ext cx="1049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+mj-lt"/>
                </a:rPr>
                <a:t>Fiber laser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3096" y="2858051"/>
              <a:ext cx="19679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Electronics and cooling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 bwMode="auto">
            <a:xfrm flipH="1" flipV="1">
              <a:off x="4417391" y="3114261"/>
              <a:ext cx="2515705" cy="15928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3902089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" b="2975"/>
          <a:stretch>
            <a:fillRect/>
          </a:stretch>
        </p:blipFill>
        <p:spPr bwMode="auto">
          <a:xfrm>
            <a:off x="762000" y="2247900"/>
            <a:ext cx="776605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8" name="Text Box 3"/>
          <p:cNvSpPr txBox="1">
            <a:spLocks noChangeArrowheads="1"/>
          </p:cNvSpPr>
          <p:nvPr/>
        </p:nvSpPr>
        <p:spPr bwMode="auto">
          <a:xfrm>
            <a:off x="1143000" y="1600200"/>
            <a:ext cx="307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b="1">
                <a:solidFill>
                  <a:schemeClr val="tx2"/>
                </a:solidFill>
                <a:latin typeface="Trebuchet MS" charset="0"/>
              </a:rPr>
              <a:t>Keck laser guide star AO</a:t>
            </a:r>
          </a:p>
        </p:txBody>
      </p:sp>
      <p:sp>
        <p:nvSpPr>
          <p:cNvPr id="126979" name="Text Box 4"/>
          <p:cNvSpPr txBox="1">
            <a:spLocks noChangeArrowheads="1"/>
          </p:cNvSpPr>
          <p:nvPr/>
        </p:nvSpPr>
        <p:spPr bwMode="auto">
          <a:xfrm>
            <a:off x="4876800" y="1600200"/>
            <a:ext cx="329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b="1">
                <a:solidFill>
                  <a:schemeClr val="tx2"/>
                </a:solidFill>
                <a:latin typeface="Trebuchet MS" charset="0"/>
              </a:rPr>
              <a:t>Best natural guide star AO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533400" y="215900"/>
            <a:ext cx="6311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Galactic Center with Keck laser guide star AO</a:t>
            </a:r>
          </a:p>
        </p:txBody>
      </p:sp>
      <p:sp>
        <p:nvSpPr>
          <p:cNvPr id="126981" name="Text Box 6"/>
          <p:cNvSpPr txBox="1">
            <a:spLocks noChangeArrowheads="1"/>
          </p:cNvSpPr>
          <p:nvPr/>
        </p:nvSpPr>
        <p:spPr bwMode="auto">
          <a:xfrm>
            <a:off x="3192463" y="6269038"/>
            <a:ext cx="3340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000" b="1">
                <a:latin typeface="Trebuchet MS" charset="0"/>
              </a:rPr>
              <a:t>Andrea Ghez, UCLA  group</a:t>
            </a:r>
          </a:p>
        </p:txBody>
      </p:sp>
    </p:spTree>
    <p:extLst>
      <p:ext uri="{BB962C8B-B14F-4D97-AF65-F5344CB8AC3E}">
        <p14:creationId xmlns:p14="http://schemas.microsoft.com/office/powerpoint/2010/main" val="3895571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Outline of laser guide star topics 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0188"/>
            <a:ext cx="7802563" cy="4916487"/>
          </a:xfrm>
        </p:spPr>
        <p:txBody>
          <a:bodyPr/>
          <a:lstStyle/>
          <a:p>
            <a:pPr marL="455613" indent="-455613">
              <a:spcBef>
                <a:spcPct val="30000"/>
              </a:spcBef>
              <a:buFontTx/>
              <a:buNone/>
            </a:pPr>
            <a:endParaRPr lang="en-US" dirty="0">
              <a:latin typeface="Trebuchet MS" charset="0"/>
            </a:endParaRPr>
          </a:p>
          <a:p>
            <a:pPr>
              <a:lnSpc>
                <a:spcPct val="130000"/>
              </a:lnSpc>
              <a:spcBef>
                <a:spcPct val="30000"/>
              </a:spcBef>
              <a:spcAft>
                <a:spcPct val="250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>
                <a:latin typeface="Trebuchet MS" charset="0"/>
              </a:rPr>
              <a:t> Why are laser guide stars needed?</a:t>
            </a:r>
          </a:p>
          <a:p>
            <a:pPr>
              <a:lnSpc>
                <a:spcPct val="13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dirty="0">
                <a:latin typeface="Trebuchet MS" charset="0"/>
              </a:rPr>
              <a:t> Principles of laser scattering in the atmosphere</a:t>
            </a:r>
          </a:p>
          <a:p>
            <a:pPr>
              <a:lnSpc>
                <a:spcPct val="13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dirty="0">
                <a:latin typeface="Trebuchet MS" charset="0"/>
              </a:rPr>
              <a:t>What is the sodium layer?  How does it behave?</a:t>
            </a:r>
          </a:p>
          <a:p>
            <a:pPr>
              <a:lnSpc>
                <a:spcPct val="13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dirty="0">
                <a:latin typeface="Trebuchet MS" charset="0"/>
              </a:rPr>
              <a:t>Physics of sodium atom excitation</a:t>
            </a:r>
          </a:p>
          <a:p>
            <a:pPr>
              <a:lnSpc>
                <a:spcPct val="13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dirty="0">
                <a:latin typeface="Trebuchet MS" charset="0"/>
              </a:rPr>
              <a:t>Lasers used in astronomical laser guide star AO</a:t>
            </a:r>
          </a:p>
          <a:p>
            <a:pPr marL="455613" indent="-455613">
              <a:lnSpc>
                <a:spcPct val="130000"/>
              </a:lnSpc>
              <a:spcBef>
                <a:spcPct val="30000"/>
              </a:spcBef>
            </a:pPr>
            <a:r>
              <a:rPr lang="en-US" dirty="0" err="1">
                <a:latin typeface="Trebuchet MS" charset="0"/>
              </a:rPr>
              <a:t>Wavefront</a:t>
            </a:r>
            <a:r>
              <a:rPr lang="en-US" dirty="0">
                <a:latin typeface="Trebuchet MS" charset="0"/>
              </a:rPr>
              <a:t> errors for laser guide star AO</a:t>
            </a:r>
            <a:endParaRPr lang="en-US" dirty="0">
              <a:solidFill>
                <a:schemeClr val="tx2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7296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Laser guide star AO needs to use a faint tip-tilt star to stabilize laser spot on sky</a:t>
            </a:r>
          </a:p>
        </p:txBody>
      </p:sp>
      <p:pic>
        <p:nvPicPr>
          <p:cNvPr id="143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1347788"/>
            <a:ext cx="3211513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4"/>
          <p:cNvSpPr txBox="1">
            <a:spLocks noChangeArrowheads="1"/>
          </p:cNvSpPr>
          <p:nvPr/>
        </p:nvSpPr>
        <p:spPr bwMode="auto">
          <a:xfrm>
            <a:off x="296863" y="6491288"/>
            <a:ext cx="249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from A. Tokovinin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Effective isoplanatic angle for image motion:  </a:t>
            </a:r>
            <a:r>
              <a:rPr lang="ja-JP" altLang="en-US">
                <a:latin typeface="Trebuchet MS" charset="0"/>
              </a:rPr>
              <a:t>“</a:t>
            </a:r>
            <a:r>
              <a:rPr lang="en-US">
                <a:latin typeface="Trebuchet MS" charset="0"/>
              </a:rPr>
              <a:t>isokinetic angle</a:t>
            </a:r>
            <a:r>
              <a:rPr lang="ja-JP" altLang="en-US">
                <a:latin typeface="Trebuchet MS" charset="0"/>
              </a:rPr>
              <a:t>”</a:t>
            </a:r>
            <a:endParaRPr lang="en-US">
              <a:latin typeface="Trebuchet MS" charset="0"/>
            </a:endParaRPr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rebuchet MS" charset="0"/>
              </a:rPr>
              <a:t>Image motion is due to low order modes of turbulence</a:t>
            </a:r>
          </a:p>
          <a:p>
            <a:pPr lvl="1"/>
            <a:r>
              <a:rPr lang="en-US">
                <a:latin typeface="Trebuchet MS" charset="0"/>
                <a:ea typeface="ヒラギノ角ゴ Pro W3" charset="0"/>
              </a:rPr>
              <a:t>Measurement is integrated over whole telescope aperture, so only modes with the largest wavelengths contribute (others are averaged out)</a:t>
            </a:r>
          </a:p>
          <a:p>
            <a:pPr>
              <a:spcBef>
                <a:spcPct val="100000"/>
              </a:spcBef>
            </a:pPr>
            <a:r>
              <a:rPr lang="en-US">
                <a:latin typeface="Trebuchet MS" charset="0"/>
              </a:rPr>
              <a:t>Low order modes change more slowly in both time and in angle on the sky</a:t>
            </a:r>
          </a:p>
          <a:p>
            <a:pPr>
              <a:spcBef>
                <a:spcPct val="100000"/>
              </a:spcBef>
            </a:pPr>
            <a:r>
              <a:rPr lang="ja-JP" altLang="en-US">
                <a:latin typeface="Trebuchet MS" charset="0"/>
              </a:rPr>
              <a:t>“</a:t>
            </a:r>
            <a:r>
              <a:rPr lang="en-US" altLang="ja-JP">
                <a:latin typeface="Trebuchet MS" charset="0"/>
              </a:rPr>
              <a:t>Isokinetic angle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 altLang="ja-JP">
                <a:latin typeface="Trebuchet MS" charset="0"/>
              </a:rPr>
              <a:t> </a:t>
            </a:r>
          </a:p>
          <a:p>
            <a:pPr lvl="1"/>
            <a:r>
              <a:rPr lang="en-US">
                <a:latin typeface="Trebuchet MS" charset="0"/>
                <a:ea typeface="ヒラギノ角ゴ Pro W3" charset="0"/>
              </a:rPr>
              <a:t>Analogue of isoplanatic angle, but for tip-tilt only</a:t>
            </a:r>
          </a:p>
          <a:p>
            <a:pPr lvl="1"/>
            <a:r>
              <a:rPr lang="en-US">
                <a:latin typeface="Trebuchet MS" charset="0"/>
                <a:ea typeface="ヒラギノ角ゴ Pro W3" charset="0"/>
              </a:rPr>
              <a:t>Typical values in infrared: of order 1 arc min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Tip-tilt mirror and sensor configuration</a:t>
            </a: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498600"/>
            <a:ext cx="8534400" cy="48768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>
                <a:latin typeface="Trebuchet MS" charset="0"/>
              </a:rPr>
              <a:t> </a:t>
            </a:r>
          </a:p>
        </p:txBody>
      </p:sp>
      <p:sp>
        <p:nvSpPr>
          <p:cNvPr id="147459" name="Text Box 4"/>
          <p:cNvSpPr txBox="1">
            <a:spLocks noChangeArrowheads="1"/>
          </p:cNvSpPr>
          <p:nvPr/>
        </p:nvSpPr>
        <p:spPr bwMode="auto">
          <a:xfrm>
            <a:off x="4016375" y="1835150"/>
            <a:ext cx="1196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b="1">
                <a:latin typeface="Tahoma" charset="0"/>
              </a:rPr>
              <a:t>Telescope</a:t>
            </a:r>
          </a:p>
        </p:txBody>
      </p:sp>
      <p:sp>
        <p:nvSpPr>
          <p:cNvPr id="147460" name="Line 5"/>
          <p:cNvSpPr>
            <a:spLocks noChangeShapeType="1"/>
          </p:cNvSpPr>
          <p:nvPr/>
        </p:nvSpPr>
        <p:spPr bwMode="auto">
          <a:xfrm flipH="1">
            <a:off x="3581400" y="2209800"/>
            <a:ext cx="1588" cy="869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1" name="Line 6"/>
          <p:cNvSpPr>
            <a:spLocks noChangeShapeType="1"/>
          </p:cNvSpPr>
          <p:nvPr/>
        </p:nvSpPr>
        <p:spPr bwMode="auto">
          <a:xfrm>
            <a:off x="5392738" y="2190750"/>
            <a:ext cx="1587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462" name="Group 7"/>
          <p:cNvGrpSpPr>
            <a:grpSpLocks/>
          </p:cNvGrpSpPr>
          <p:nvPr/>
        </p:nvGrpSpPr>
        <p:grpSpPr bwMode="auto">
          <a:xfrm>
            <a:off x="3581400" y="3062288"/>
            <a:ext cx="823913" cy="258762"/>
            <a:chOff x="1932" y="1502"/>
            <a:chExt cx="665" cy="226"/>
          </a:xfrm>
        </p:grpSpPr>
        <p:sp>
          <p:nvSpPr>
            <p:cNvPr id="147525" name="Line 8"/>
            <p:cNvSpPr>
              <a:spLocks noChangeShapeType="1"/>
            </p:cNvSpPr>
            <p:nvPr/>
          </p:nvSpPr>
          <p:spPr bwMode="auto">
            <a:xfrm rot="-5400000">
              <a:off x="2265" y="1395"/>
              <a:ext cx="0" cy="6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26" name="Arc 9"/>
            <p:cNvSpPr>
              <a:spLocks/>
            </p:cNvSpPr>
            <p:nvPr/>
          </p:nvSpPr>
          <p:spPr bwMode="auto">
            <a:xfrm flipH="1" flipV="1">
              <a:off x="1932" y="1502"/>
              <a:ext cx="665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27" name="Line 10"/>
            <p:cNvSpPr>
              <a:spLocks noChangeShapeType="1"/>
            </p:cNvSpPr>
            <p:nvPr/>
          </p:nvSpPr>
          <p:spPr bwMode="auto">
            <a:xfrm flipH="1">
              <a:off x="1932" y="1502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463" name="Group 11"/>
          <p:cNvGrpSpPr>
            <a:grpSpLocks/>
          </p:cNvGrpSpPr>
          <p:nvPr/>
        </p:nvGrpSpPr>
        <p:grpSpPr bwMode="auto">
          <a:xfrm>
            <a:off x="4275138" y="2190750"/>
            <a:ext cx="430212" cy="123825"/>
            <a:chOff x="1290" y="3295"/>
            <a:chExt cx="346" cy="108"/>
          </a:xfrm>
        </p:grpSpPr>
        <p:sp>
          <p:nvSpPr>
            <p:cNvPr id="147522" name="Oval 12"/>
            <p:cNvSpPr>
              <a:spLocks noChangeArrowheads="1"/>
            </p:cNvSpPr>
            <p:nvPr/>
          </p:nvSpPr>
          <p:spPr bwMode="auto">
            <a:xfrm>
              <a:off x="1290" y="3295"/>
              <a:ext cx="346" cy="10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23" name="Line 13"/>
            <p:cNvSpPr>
              <a:spLocks noChangeShapeType="1"/>
            </p:cNvSpPr>
            <p:nvPr/>
          </p:nvSpPr>
          <p:spPr bwMode="auto">
            <a:xfrm>
              <a:off x="1290" y="3353"/>
              <a:ext cx="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24" name="Rectangle 14"/>
            <p:cNvSpPr>
              <a:spLocks noChangeArrowheads="1"/>
            </p:cNvSpPr>
            <p:nvPr/>
          </p:nvSpPr>
          <p:spPr bwMode="auto">
            <a:xfrm>
              <a:off x="1290" y="3295"/>
              <a:ext cx="346" cy="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464" name="Group 15"/>
          <p:cNvGrpSpPr>
            <a:grpSpLocks/>
          </p:cNvGrpSpPr>
          <p:nvPr/>
        </p:nvGrpSpPr>
        <p:grpSpPr bwMode="auto">
          <a:xfrm flipH="1">
            <a:off x="4576763" y="3062288"/>
            <a:ext cx="823912" cy="258762"/>
            <a:chOff x="2028" y="1232"/>
            <a:chExt cx="665" cy="226"/>
          </a:xfrm>
        </p:grpSpPr>
        <p:sp>
          <p:nvSpPr>
            <p:cNvPr id="147519" name="Line 16"/>
            <p:cNvSpPr>
              <a:spLocks noChangeShapeType="1"/>
            </p:cNvSpPr>
            <p:nvPr/>
          </p:nvSpPr>
          <p:spPr bwMode="auto">
            <a:xfrm rot="-5400000">
              <a:off x="2361" y="1125"/>
              <a:ext cx="0" cy="6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20" name="Arc 17"/>
            <p:cNvSpPr>
              <a:spLocks/>
            </p:cNvSpPr>
            <p:nvPr/>
          </p:nvSpPr>
          <p:spPr bwMode="auto">
            <a:xfrm flipH="1" flipV="1">
              <a:off x="2028" y="1232"/>
              <a:ext cx="665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21" name="Line 18"/>
            <p:cNvSpPr>
              <a:spLocks noChangeShapeType="1"/>
            </p:cNvSpPr>
            <p:nvPr/>
          </p:nvSpPr>
          <p:spPr bwMode="auto">
            <a:xfrm flipH="1">
              <a:off x="2028" y="1232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465" name="Line 19"/>
          <p:cNvSpPr>
            <a:spLocks noChangeShapeType="1"/>
          </p:cNvSpPr>
          <p:nvPr/>
        </p:nvSpPr>
        <p:spPr bwMode="auto">
          <a:xfrm flipV="1">
            <a:off x="3581400" y="2257425"/>
            <a:ext cx="693738" cy="804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6" name="Line 20"/>
          <p:cNvSpPr>
            <a:spLocks noChangeShapeType="1"/>
          </p:cNvSpPr>
          <p:nvPr/>
        </p:nvSpPr>
        <p:spPr bwMode="auto">
          <a:xfrm flipH="1" flipV="1">
            <a:off x="4705350" y="2257425"/>
            <a:ext cx="695325" cy="809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7" name="Oval 21"/>
          <p:cNvSpPr>
            <a:spLocks noChangeArrowheads="1"/>
          </p:cNvSpPr>
          <p:nvPr/>
        </p:nvSpPr>
        <p:spPr bwMode="auto">
          <a:xfrm>
            <a:off x="4405313" y="3459163"/>
            <a:ext cx="171450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68" name="Line 22"/>
          <p:cNvSpPr>
            <a:spLocks noChangeShapeType="1"/>
          </p:cNvSpPr>
          <p:nvPr/>
        </p:nvSpPr>
        <p:spPr bwMode="auto">
          <a:xfrm>
            <a:off x="4287838" y="2257425"/>
            <a:ext cx="176212" cy="1201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9" name="Line 23"/>
          <p:cNvSpPr>
            <a:spLocks noChangeShapeType="1"/>
          </p:cNvSpPr>
          <p:nvPr/>
        </p:nvSpPr>
        <p:spPr bwMode="auto">
          <a:xfrm flipH="1">
            <a:off x="4529138" y="2257425"/>
            <a:ext cx="176212" cy="1201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0" name="Line 24"/>
          <p:cNvSpPr>
            <a:spLocks noChangeShapeType="1"/>
          </p:cNvSpPr>
          <p:nvPr/>
        </p:nvSpPr>
        <p:spPr bwMode="auto">
          <a:xfrm>
            <a:off x="4405313" y="3270250"/>
            <a:ext cx="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1" name="Line 25"/>
          <p:cNvSpPr>
            <a:spLocks noChangeShapeType="1"/>
          </p:cNvSpPr>
          <p:nvPr/>
        </p:nvSpPr>
        <p:spPr bwMode="auto">
          <a:xfrm>
            <a:off x="4576763" y="3270250"/>
            <a:ext cx="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2" name="Line 26"/>
          <p:cNvSpPr>
            <a:spLocks noChangeShapeType="1"/>
          </p:cNvSpPr>
          <p:nvPr/>
        </p:nvSpPr>
        <p:spPr bwMode="auto">
          <a:xfrm>
            <a:off x="4451350" y="3513138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3" name="Line 27"/>
          <p:cNvSpPr>
            <a:spLocks noChangeShapeType="1"/>
          </p:cNvSpPr>
          <p:nvPr/>
        </p:nvSpPr>
        <p:spPr bwMode="auto">
          <a:xfrm>
            <a:off x="4529138" y="3513138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4" name="Line 28"/>
          <p:cNvSpPr>
            <a:spLocks noChangeShapeType="1"/>
          </p:cNvSpPr>
          <p:nvPr/>
        </p:nvSpPr>
        <p:spPr bwMode="auto">
          <a:xfrm flipH="1">
            <a:off x="3756025" y="3736975"/>
            <a:ext cx="695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5" name="Line 29"/>
          <p:cNvSpPr>
            <a:spLocks noChangeShapeType="1"/>
          </p:cNvSpPr>
          <p:nvPr/>
        </p:nvSpPr>
        <p:spPr bwMode="auto">
          <a:xfrm flipH="1">
            <a:off x="3835400" y="3667125"/>
            <a:ext cx="693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6" name="Line 30"/>
          <p:cNvSpPr>
            <a:spLocks noChangeShapeType="1"/>
          </p:cNvSpPr>
          <p:nvPr/>
        </p:nvSpPr>
        <p:spPr bwMode="auto">
          <a:xfrm>
            <a:off x="3756025" y="3741738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7" name="Line 31"/>
          <p:cNvSpPr>
            <a:spLocks noChangeShapeType="1"/>
          </p:cNvSpPr>
          <p:nvPr/>
        </p:nvSpPr>
        <p:spPr bwMode="auto">
          <a:xfrm>
            <a:off x="3835400" y="3667125"/>
            <a:ext cx="0" cy="788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8" name="Line 32"/>
          <p:cNvSpPr>
            <a:spLocks noChangeShapeType="1"/>
          </p:cNvSpPr>
          <p:nvPr/>
        </p:nvSpPr>
        <p:spPr bwMode="auto">
          <a:xfrm flipH="1">
            <a:off x="3756025" y="4389438"/>
            <a:ext cx="773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9" name="Line 33"/>
          <p:cNvSpPr>
            <a:spLocks noChangeShapeType="1"/>
          </p:cNvSpPr>
          <p:nvPr/>
        </p:nvSpPr>
        <p:spPr bwMode="auto">
          <a:xfrm flipH="1">
            <a:off x="3835400" y="4456113"/>
            <a:ext cx="693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0" name="Oval 34"/>
          <p:cNvSpPr>
            <a:spLocks noChangeArrowheads="1"/>
          </p:cNvSpPr>
          <p:nvPr/>
        </p:nvSpPr>
        <p:spPr bwMode="auto">
          <a:xfrm rot="-5400000">
            <a:off x="4472782" y="4394994"/>
            <a:ext cx="157162" cy="571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81" name="Line 35"/>
          <p:cNvSpPr>
            <a:spLocks noChangeShapeType="1"/>
          </p:cNvSpPr>
          <p:nvPr/>
        </p:nvSpPr>
        <p:spPr bwMode="auto">
          <a:xfrm flipH="1">
            <a:off x="5103813" y="4389438"/>
            <a:ext cx="23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2" name="Line 36"/>
          <p:cNvSpPr>
            <a:spLocks noChangeShapeType="1"/>
          </p:cNvSpPr>
          <p:nvPr/>
        </p:nvSpPr>
        <p:spPr bwMode="auto">
          <a:xfrm flipH="1">
            <a:off x="5103813" y="4460875"/>
            <a:ext cx="236537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3" name="Line 37"/>
          <p:cNvSpPr>
            <a:spLocks noChangeShapeType="1"/>
          </p:cNvSpPr>
          <p:nvPr/>
        </p:nvSpPr>
        <p:spPr bwMode="auto">
          <a:xfrm>
            <a:off x="4576763" y="4389438"/>
            <a:ext cx="527050" cy="74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4" name="Line 38"/>
          <p:cNvSpPr>
            <a:spLocks noChangeShapeType="1"/>
          </p:cNvSpPr>
          <p:nvPr/>
        </p:nvSpPr>
        <p:spPr bwMode="auto">
          <a:xfrm flipV="1">
            <a:off x="4576763" y="4389438"/>
            <a:ext cx="527050" cy="6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5" name="Rectangle 39"/>
          <p:cNvSpPr>
            <a:spLocks noChangeArrowheads="1"/>
          </p:cNvSpPr>
          <p:nvPr/>
        </p:nvSpPr>
        <p:spPr bwMode="auto">
          <a:xfrm>
            <a:off x="5340350" y="4344988"/>
            <a:ext cx="177800" cy="157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86" name="Line 40"/>
          <p:cNvSpPr>
            <a:spLocks noChangeShapeType="1"/>
          </p:cNvSpPr>
          <p:nvPr/>
        </p:nvSpPr>
        <p:spPr bwMode="auto">
          <a:xfrm>
            <a:off x="3756025" y="4389438"/>
            <a:ext cx="0" cy="638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7" name="Line 41"/>
          <p:cNvSpPr>
            <a:spLocks noChangeShapeType="1"/>
          </p:cNvSpPr>
          <p:nvPr/>
        </p:nvSpPr>
        <p:spPr bwMode="auto">
          <a:xfrm>
            <a:off x="3835400" y="4460875"/>
            <a:ext cx="0" cy="4968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8" name="Line 42"/>
          <p:cNvSpPr>
            <a:spLocks noChangeShapeType="1"/>
          </p:cNvSpPr>
          <p:nvPr/>
        </p:nvSpPr>
        <p:spPr bwMode="auto">
          <a:xfrm flipH="1">
            <a:off x="3416300" y="5027613"/>
            <a:ext cx="339725" cy="47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9" name="Line 43"/>
          <p:cNvSpPr>
            <a:spLocks noChangeShapeType="1"/>
          </p:cNvSpPr>
          <p:nvPr/>
        </p:nvSpPr>
        <p:spPr bwMode="auto">
          <a:xfrm flipH="1">
            <a:off x="3416300" y="4957763"/>
            <a:ext cx="419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90" name="Rectangle 44"/>
          <p:cNvSpPr>
            <a:spLocks noChangeArrowheads="1"/>
          </p:cNvSpPr>
          <p:nvPr/>
        </p:nvSpPr>
        <p:spPr bwMode="auto">
          <a:xfrm rot="2671151" flipH="1">
            <a:off x="3651250" y="4406900"/>
            <a:ext cx="268288" cy="53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91" name="Oval 45"/>
          <p:cNvSpPr>
            <a:spLocks noChangeArrowheads="1"/>
          </p:cNvSpPr>
          <p:nvPr/>
        </p:nvSpPr>
        <p:spPr bwMode="auto">
          <a:xfrm rot="-5400000">
            <a:off x="3362326" y="4965700"/>
            <a:ext cx="157162" cy="587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92" name="Line 46"/>
          <p:cNvSpPr>
            <a:spLocks noChangeShapeType="1"/>
          </p:cNvSpPr>
          <p:nvPr/>
        </p:nvSpPr>
        <p:spPr bwMode="auto">
          <a:xfrm>
            <a:off x="3128963" y="4994275"/>
            <a:ext cx="287337" cy="381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93" name="Line 47"/>
          <p:cNvSpPr>
            <a:spLocks noChangeShapeType="1"/>
          </p:cNvSpPr>
          <p:nvPr/>
        </p:nvSpPr>
        <p:spPr bwMode="auto">
          <a:xfrm flipV="1">
            <a:off x="3128963" y="4957763"/>
            <a:ext cx="287337" cy="3651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94" name="Rectangle 48"/>
          <p:cNvSpPr>
            <a:spLocks noChangeArrowheads="1"/>
          </p:cNvSpPr>
          <p:nvPr/>
        </p:nvSpPr>
        <p:spPr bwMode="auto">
          <a:xfrm>
            <a:off x="2949575" y="4916488"/>
            <a:ext cx="179388" cy="157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95" name="Line 49"/>
          <p:cNvSpPr>
            <a:spLocks noChangeShapeType="1"/>
          </p:cNvSpPr>
          <p:nvPr/>
        </p:nvSpPr>
        <p:spPr bwMode="auto">
          <a:xfrm rot="16200000" flipH="1">
            <a:off x="3642519" y="5150644"/>
            <a:ext cx="38576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96" name="Line 50"/>
          <p:cNvSpPr>
            <a:spLocks noChangeShapeType="1"/>
          </p:cNvSpPr>
          <p:nvPr/>
        </p:nvSpPr>
        <p:spPr bwMode="auto">
          <a:xfrm rot="16200000" flipH="1">
            <a:off x="3600450" y="5187950"/>
            <a:ext cx="3111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97" name="Oval 51"/>
          <p:cNvSpPr>
            <a:spLocks noChangeArrowheads="1"/>
          </p:cNvSpPr>
          <p:nvPr/>
        </p:nvSpPr>
        <p:spPr bwMode="auto">
          <a:xfrm rot="10800000">
            <a:off x="3709988" y="5292725"/>
            <a:ext cx="171450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98" name="Line 52"/>
          <p:cNvSpPr>
            <a:spLocks noChangeShapeType="1"/>
          </p:cNvSpPr>
          <p:nvPr/>
        </p:nvSpPr>
        <p:spPr bwMode="auto">
          <a:xfrm rot="-5400000">
            <a:off x="3683000" y="5457825"/>
            <a:ext cx="266700" cy="381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99" name="Line 53"/>
          <p:cNvSpPr>
            <a:spLocks noChangeShapeType="1"/>
          </p:cNvSpPr>
          <p:nvPr/>
        </p:nvSpPr>
        <p:spPr bwMode="auto">
          <a:xfrm rot="16200000" flipV="1">
            <a:off x="3643313" y="5456237"/>
            <a:ext cx="266700" cy="412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500" name="Rectangle 54"/>
          <p:cNvSpPr>
            <a:spLocks noChangeArrowheads="1"/>
          </p:cNvSpPr>
          <p:nvPr/>
        </p:nvSpPr>
        <p:spPr bwMode="auto">
          <a:xfrm rot="-5400000">
            <a:off x="3713163" y="5608638"/>
            <a:ext cx="165100" cy="171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501" name="Rectangle 55"/>
          <p:cNvSpPr>
            <a:spLocks noChangeArrowheads="1"/>
          </p:cNvSpPr>
          <p:nvPr/>
        </p:nvSpPr>
        <p:spPr bwMode="auto">
          <a:xfrm rot="-2671151">
            <a:off x="3665538" y="4978400"/>
            <a:ext cx="268287" cy="53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502" name="Oval 56"/>
          <p:cNvSpPr>
            <a:spLocks noChangeArrowheads="1"/>
          </p:cNvSpPr>
          <p:nvPr/>
        </p:nvSpPr>
        <p:spPr bwMode="auto">
          <a:xfrm rot="-5400000">
            <a:off x="5050632" y="4394994"/>
            <a:ext cx="157162" cy="571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503" name="Group 57"/>
          <p:cNvGrpSpPr>
            <a:grpSpLocks/>
          </p:cNvGrpSpPr>
          <p:nvPr/>
        </p:nvGrpSpPr>
        <p:grpSpPr bwMode="auto">
          <a:xfrm>
            <a:off x="4360863" y="3687763"/>
            <a:ext cx="268287" cy="92075"/>
            <a:chOff x="2777" y="2155"/>
            <a:chExt cx="216" cy="80"/>
          </a:xfrm>
        </p:grpSpPr>
        <p:sp>
          <p:nvSpPr>
            <p:cNvPr id="147517" name="Rectangle 58"/>
            <p:cNvSpPr>
              <a:spLocks noChangeArrowheads="1"/>
            </p:cNvSpPr>
            <p:nvPr/>
          </p:nvSpPr>
          <p:spPr bwMode="auto">
            <a:xfrm rot="-2671151">
              <a:off x="2777" y="2155"/>
              <a:ext cx="216" cy="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8" name="Oval 59"/>
            <p:cNvSpPr>
              <a:spLocks noChangeArrowheads="1"/>
            </p:cNvSpPr>
            <p:nvPr/>
          </p:nvSpPr>
          <p:spPr bwMode="auto">
            <a:xfrm>
              <a:off x="2891" y="2181"/>
              <a:ext cx="60" cy="5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504" name="Group 60"/>
          <p:cNvGrpSpPr>
            <a:grpSpLocks/>
          </p:cNvGrpSpPr>
          <p:nvPr/>
        </p:nvGrpSpPr>
        <p:grpSpPr bwMode="auto">
          <a:xfrm>
            <a:off x="3619500" y="3571875"/>
            <a:ext cx="266700" cy="207963"/>
            <a:chOff x="2178" y="2150"/>
            <a:chExt cx="216" cy="181"/>
          </a:xfrm>
        </p:grpSpPr>
        <p:sp>
          <p:nvSpPr>
            <p:cNvPr id="147512" name="Line 61"/>
            <p:cNvSpPr>
              <a:spLocks noChangeShapeType="1"/>
            </p:cNvSpPr>
            <p:nvPr/>
          </p:nvSpPr>
          <p:spPr bwMode="auto">
            <a:xfrm flipH="1" flipV="1">
              <a:off x="2346" y="2150"/>
              <a:ext cx="35" cy="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3" name="Rectangle 62"/>
            <p:cNvSpPr>
              <a:spLocks noChangeArrowheads="1"/>
            </p:cNvSpPr>
            <p:nvPr/>
          </p:nvSpPr>
          <p:spPr bwMode="auto">
            <a:xfrm rot="-2671151">
              <a:off x="2178" y="2222"/>
              <a:ext cx="216" cy="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4" name="Line 63"/>
            <p:cNvSpPr>
              <a:spLocks noChangeShapeType="1"/>
            </p:cNvSpPr>
            <p:nvPr/>
          </p:nvSpPr>
          <p:spPr bwMode="auto">
            <a:xfrm flipH="1" flipV="1">
              <a:off x="2197" y="2298"/>
              <a:ext cx="33" cy="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5" name="Line 64"/>
            <p:cNvSpPr>
              <a:spLocks noChangeShapeType="1"/>
            </p:cNvSpPr>
            <p:nvPr/>
          </p:nvSpPr>
          <p:spPr bwMode="auto">
            <a:xfrm flipH="1">
              <a:off x="2195" y="2152"/>
              <a:ext cx="153" cy="1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6" name="Freeform 65"/>
            <p:cNvSpPr>
              <a:spLocks/>
            </p:cNvSpPr>
            <p:nvPr/>
          </p:nvSpPr>
          <p:spPr bwMode="auto">
            <a:xfrm rot="10800000">
              <a:off x="2224" y="2178"/>
              <a:ext cx="153" cy="151"/>
            </a:xfrm>
            <a:custGeom>
              <a:avLst/>
              <a:gdLst>
                <a:gd name="T0" fmla="*/ 153 w 153"/>
                <a:gd name="T1" fmla="*/ 0 h 151"/>
                <a:gd name="T2" fmla="*/ 85 w 153"/>
                <a:gd name="T3" fmla="*/ 30 h 151"/>
                <a:gd name="T4" fmla="*/ 76 w 153"/>
                <a:gd name="T5" fmla="*/ 75 h 151"/>
                <a:gd name="T6" fmla="*/ 22 w 153"/>
                <a:gd name="T7" fmla="*/ 96 h 151"/>
                <a:gd name="T8" fmla="*/ 0 w 153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51"/>
                <a:gd name="T17" fmla="*/ 153 w 153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51">
                  <a:moveTo>
                    <a:pt x="153" y="0"/>
                  </a:moveTo>
                  <a:cubicBezTo>
                    <a:pt x="125" y="9"/>
                    <a:pt x="98" y="18"/>
                    <a:pt x="85" y="30"/>
                  </a:cubicBezTo>
                  <a:cubicBezTo>
                    <a:pt x="72" y="42"/>
                    <a:pt x="86" y="64"/>
                    <a:pt x="76" y="75"/>
                  </a:cubicBezTo>
                  <a:cubicBezTo>
                    <a:pt x="66" y="86"/>
                    <a:pt x="35" y="83"/>
                    <a:pt x="22" y="96"/>
                  </a:cubicBezTo>
                  <a:cubicBezTo>
                    <a:pt x="9" y="109"/>
                    <a:pt x="4" y="130"/>
                    <a:pt x="0" y="151"/>
                  </a:cubicBezTo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505" name="Text Box 66"/>
          <p:cNvSpPr txBox="1">
            <a:spLocks noChangeArrowheads="1"/>
          </p:cNvSpPr>
          <p:nvPr/>
        </p:nvSpPr>
        <p:spPr bwMode="auto">
          <a:xfrm>
            <a:off x="4581525" y="3644900"/>
            <a:ext cx="1231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 b="1">
                <a:latin typeface="Tahoma" charset="0"/>
              </a:rPr>
              <a:t>Tip-tilt mirror</a:t>
            </a:r>
          </a:p>
        </p:txBody>
      </p:sp>
      <p:sp>
        <p:nvSpPr>
          <p:cNvPr id="147506" name="Text Box 67"/>
          <p:cNvSpPr txBox="1">
            <a:spLocks noChangeArrowheads="1"/>
          </p:cNvSpPr>
          <p:nvPr/>
        </p:nvSpPr>
        <p:spPr bwMode="auto">
          <a:xfrm>
            <a:off x="1981200" y="3581400"/>
            <a:ext cx="160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 b="1">
                <a:latin typeface="Tahoma" charset="0"/>
              </a:rPr>
              <a:t>Deformable mirror</a:t>
            </a:r>
          </a:p>
        </p:txBody>
      </p:sp>
      <p:sp>
        <p:nvSpPr>
          <p:cNvPr id="147507" name="Text Box 68"/>
          <p:cNvSpPr txBox="1">
            <a:spLocks noChangeArrowheads="1"/>
          </p:cNvSpPr>
          <p:nvPr/>
        </p:nvSpPr>
        <p:spPr bwMode="auto">
          <a:xfrm>
            <a:off x="2362200" y="4267200"/>
            <a:ext cx="1209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 b="1">
                <a:latin typeface="Tahoma" charset="0"/>
              </a:rPr>
              <a:t>Beam splitter</a:t>
            </a:r>
          </a:p>
        </p:txBody>
      </p:sp>
      <p:sp>
        <p:nvSpPr>
          <p:cNvPr id="147508" name="Text Box 69"/>
          <p:cNvSpPr txBox="1">
            <a:spLocks noChangeArrowheads="1"/>
          </p:cNvSpPr>
          <p:nvPr/>
        </p:nvSpPr>
        <p:spPr bwMode="auto">
          <a:xfrm>
            <a:off x="3919538" y="4916488"/>
            <a:ext cx="1209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 b="1">
                <a:latin typeface="Tahoma" charset="0"/>
              </a:rPr>
              <a:t>Beam splitter</a:t>
            </a:r>
          </a:p>
        </p:txBody>
      </p:sp>
      <p:sp>
        <p:nvSpPr>
          <p:cNvPr id="147509" name="Text Box 70"/>
          <p:cNvSpPr txBox="1">
            <a:spLocks noChangeArrowheads="1"/>
          </p:cNvSpPr>
          <p:nvPr/>
        </p:nvSpPr>
        <p:spPr bwMode="auto">
          <a:xfrm>
            <a:off x="5519738" y="4303713"/>
            <a:ext cx="1539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 b="1">
                <a:latin typeface="Tahoma" charset="0"/>
              </a:rPr>
              <a:t>Wavefront sensor</a:t>
            </a:r>
          </a:p>
        </p:txBody>
      </p:sp>
      <p:sp>
        <p:nvSpPr>
          <p:cNvPr id="147510" name="Text Box 71"/>
          <p:cNvSpPr txBox="1">
            <a:spLocks noChangeArrowheads="1"/>
          </p:cNvSpPr>
          <p:nvPr/>
        </p:nvSpPr>
        <p:spPr bwMode="auto">
          <a:xfrm>
            <a:off x="3886200" y="5578475"/>
            <a:ext cx="1674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 b="1">
                <a:latin typeface="Tahoma" charset="0"/>
              </a:rPr>
              <a:t>Imaging camera</a:t>
            </a:r>
          </a:p>
        </p:txBody>
      </p:sp>
      <p:sp>
        <p:nvSpPr>
          <p:cNvPr id="147511" name="Text Box 72"/>
          <p:cNvSpPr txBox="1">
            <a:spLocks noChangeArrowheads="1"/>
          </p:cNvSpPr>
          <p:nvPr/>
        </p:nvSpPr>
        <p:spPr bwMode="auto">
          <a:xfrm>
            <a:off x="1676400" y="4876800"/>
            <a:ext cx="1254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 b="1">
                <a:latin typeface="Tahoma" charset="0"/>
              </a:rPr>
              <a:t>Tip-tilt sensor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ChangeArrowheads="1"/>
          </p:cNvSpPr>
          <p:nvPr/>
        </p:nvSpPr>
        <p:spPr bwMode="auto">
          <a:xfrm>
            <a:off x="228600" y="2057400"/>
            <a:ext cx="5943600" cy="449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Sky coverage is determined by distribution of (faint) tip-tilt stars</a:t>
            </a:r>
          </a:p>
        </p:txBody>
      </p:sp>
      <p:sp>
        <p:nvSpPr>
          <p:cNvPr id="1495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201135" y="2462870"/>
            <a:ext cx="4696691" cy="669926"/>
          </a:xfrm>
        </p:spPr>
        <p:txBody>
          <a:bodyPr/>
          <a:lstStyle/>
          <a:p>
            <a:r>
              <a:rPr lang="en-US" sz="2000" dirty="0">
                <a:latin typeface="Trebuchet MS" charset="0"/>
              </a:rPr>
              <a:t>Keck: &gt;18th mag</a:t>
            </a:r>
          </a:p>
        </p:txBody>
      </p:sp>
      <p:grpSp>
        <p:nvGrpSpPr>
          <p:cNvPr id="149508" name="Group 5"/>
          <p:cNvGrpSpPr>
            <a:grpSpLocks/>
          </p:cNvGrpSpPr>
          <p:nvPr/>
        </p:nvGrpSpPr>
        <p:grpSpPr bwMode="auto">
          <a:xfrm>
            <a:off x="403404" y="2412105"/>
            <a:ext cx="5783263" cy="4017963"/>
            <a:chOff x="411" y="1381"/>
            <a:chExt cx="3643" cy="2531"/>
          </a:xfrm>
        </p:grpSpPr>
        <p:pic>
          <p:nvPicPr>
            <p:cNvPr id="14951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1506"/>
              <a:ext cx="3554" cy="197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951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3493"/>
              <a:ext cx="3479" cy="41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9517" name="Text Box 8"/>
            <p:cNvSpPr txBox="1">
              <a:spLocks noChangeArrowheads="1"/>
            </p:cNvSpPr>
            <p:nvPr/>
          </p:nvSpPr>
          <p:spPr bwMode="auto">
            <a:xfrm>
              <a:off x="624" y="1381"/>
              <a:ext cx="204" cy="23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800" b="1">
                  <a:solidFill>
                    <a:schemeClr val="bg2"/>
                  </a:solidFill>
                  <a:latin typeface="Helvetica" charset="0"/>
                </a:rPr>
                <a:t>1</a:t>
              </a:r>
              <a:endParaRPr lang="en-US" sz="1800">
                <a:solidFill>
                  <a:schemeClr val="bg2"/>
                </a:solidFill>
                <a:latin typeface="Helvetica" charset="0"/>
              </a:endParaRPr>
            </a:p>
          </p:txBody>
        </p:sp>
        <p:sp>
          <p:nvSpPr>
            <p:cNvPr id="149518" name="Text Box 9"/>
            <p:cNvSpPr txBox="1">
              <a:spLocks noChangeArrowheads="1"/>
            </p:cNvSpPr>
            <p:nvPr/>
          </p:nvSpPr>
          <p:spPr bwMode="auto">
            <a:xfrm>
              <a:off x="624" y="3313"/>
              <a:ext cx="204" cy="23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800" b="1">
                  <a:solidFill>
                    <a:schemeClr val="bg2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149509" name="Group 10"/>
          <p:cNvGrpSpPr>
            <a:grpSpLocks/>
          </p:cNvGrpSpPr>
          <p:nvPr/>
        </p:nvGrpSpPr>
        <p:grpSpPr bwMode="auto">
          <a:xfrm>
            <a:off x="6342989" y="3124200"/>
            <a:ext cx="2801011" cy="1806143"/>
            <a:chOff x="3865" y="1779"/>
            <a:chExt cx="2049" cy="1369"/>
          </a:xfrm>
        </p:grpSpPr>
        <p:sp>
          <p:nvSpPr>
            <p:cNvPr id="149511" name="Text Box 11"/>
            <p:cNvSpPr txBox="1">
              <a:spLocks noChangeArrowheads="1"/>
            </p:cNvSpPr>
            <p:nvPr/>
          </p:nvSpPr>
          <p:spPr bwMode="auto">
            <a:xfrm>
              <a:off x="3865" y="2378"/>
              <a:ext cx="1854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2000" b="1" dirty="0">
                  <a:latin typeface="Arial" charset="0"/>
                </a:rPr>
                <a:t>Assumes:</a:t>
              </a:r>
              <a:br>
                <a:rPr lang="en-US" sz="2000" b="1" dirty="0">
                  <a:latin typeface="Arial" charset="0"/>
                </a:rPr>
              </a:br>
              <a:r>
                <a:rPr lang="en-US" sz="2000" b="1" dirty="0">
                  <a:latin typeface="Arial" charset="0"/>
                </a:rPr>
                <a:t>271 </a:t>
              </a:r>
              <a:r>
                <a:rPr lang="en-US" sz="2000" b="1" dirty="0" err="1">
                  <a:latin typeface="Arial" charset="0"/>
                </a:rPr>
                <a:t>deg</a:t>
              </a:r>
              <a:r>
                <a:rPr lang="en-US" sz="2000" b="1" dirty="0">
                  <a:latin typeface="Arial" charset="0"/>
                </a:rPr>
                <a:t> of freedom</a:t>
              </a:r>
            </a:p>
            <a:p>
              <a:pPr algn="ctr"/>
              <a:r>
                <a:rPr lang="en-US" sz="2000" b="1" dirty="0">
                  <a:latin typeface="Arial" charset="0"/>
                </a:rPr>
                <a:t>5 W </a:t>
              </a:r>
              <a:r>
                <a:rPr lang="en-US" sz="2000" b="1" dirty="0" err="1">
                  <a:latin typeface="Arial" charset="0"/>
                </a:rPr>
                <a:t>cw</a:t>
              </a:r>
              <a:r>
                <a:rPr lang="en-US" sz="2000" b="1" dirty="0">
                  <a:latin typeface="Arial" charset="0"/>
                </a:rPr>
                <a:t> laser</a:t>
              </a:r>
            </a:p>
          </p:txBody>
        </p:sp>
        <p:sp>
          <p:nvSpPr>
            <p:cNvPr id="149512" name="Text Box 12"/>
            <p:cNvSpPr txBox="1">
              <a:spLocks noChangeArrowheads="1"/>
            </p:cNvSpPr>
            <p:nvPr/>
          </p:nvSpPr>
          <p:spPr bwMode="auto">
            <a:xfrm>
              <a:off x="4044" y="1779"/>
              <a:ext cx="187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800" b="1">
                  <a:latin typeface="Arial" charset="0"/>
                </a:rPr>
                <a:t>Galactic latitude = 90°</a:t>
              </a:r>
            </a:p>
            <a:p>
              <a:pPr algn="ctr"/>
              <a:r>
                <a:rPr lang="en-US" sz="1800" b="1">
                  <a:latin typeface="Arial" charset="0"/>
                </a:rPr>
                <a:t>Galactic latitude = 30°</a:t>
              </a:r>
            </a:p>
          </p:txBody>
        </p:sp>
        <p:sp>
          <p:nvSpPr>
            <p:cNvPr id="149513" name="Line 13"/>
            <p:cNvSpPr>
              <a:spLocks noChangeShapeType="1"/>
            </p:cNvSpPr>
            <p:nvPr/>
          </p:nvSpPr>
          <p:spPr bwMode="auto">
            <a:xfrm flipH="1">
              <a:off x="3894" y="1921"/>
              <a:ext cx="2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9514" name="Line 14"/>
            <p:cNvSpPr>
              <a:spLocks noChangeShapeType="1"/>
            </p:cNvSpPr>
            <p:nvPr/>
          </p:nvSpPr>
          <p:spPr bwMode="auto">
            <a:xfrm flipH="1">
              <a:off x="3910" y="2160"/>
              <a:ext cx="2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9510" name="Text Box 15"/>
          <p:cNvSpPr txBox="1">
            <a:spLocks noChangeArrowheads="1"/>
          </p:cNvSpPr>
          <p:nvPr/>
        </p:nvSpPr>
        <p:spPr bwMode="auto">
          <a:xfrm>
            <a:off x="263525" y="6169025"/>
            <a:ext cx="2012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chemeClr val="bg2"/>
                </a:solidFill>
                <a:latin typeface="Arial" charset="0"/>
              </a:rPr>
              <a:t>From Keck AO book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BDD96E-1289-6E4D-AE06-2EE96F8DE029}"/>
              </a:ext>
            </a:extLst>
          </p:cNvPr>
          <p:cNvSpPr txBox="1"/>
          <p:nvPr/>
        </p:nvSpPr>
        <p:spPr>
          <a:xfrm>
            <a:off x="258517" y="1313382"/>
            <a:ext cx="7351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rebuchet MS" charset="0"/>
              </a:rPr>
              <a:t>Sky coverage fraction: probability that your favorite galaxy </a:t>
            </a:r>
            <a:br>
              <a:rPr lang="en-US" sz="2000" b="1" dirty="0">
                <a:latin typeface="Trebuchet MS" charset="0"/>
              </a:rPr>
            </a:br>
            <a:r>
              <a:rPr lang="en-US" sz="2000" b="1" dirty="0">
                <a:latin typeface="Trebuchet MS" charset="0"/>
              </a:rPr>
              <a:t>will have a bright enough TT star nearby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>
                <a:latin typeface="Trebuchet MS" charset="0"/>
              </a:rPr>
              <a:t>“</a:t>
            </a:r>
            <a:r>
              <a:rPr lang="en-US">
                <a:latin typeface="Trebuchet MS" charset="0"/>
              </a:rPr>
              <a:t>Cone effect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 or </a:t>
            </a:r>
            <a:r>
              <a:rPr lang="ja-JP" altLang="en-US">
                <a:latin typeface="Trebuchet MS" charset="0"/>
              </a:rPr>
              <a:t>“</a:t>
            </a:r>
            <a:r>
              <a:rPr lang="en-US">
                <a:latin typeface="Trebuchet MS" charset="0"/>
              </a:rPr>
              <a:t>focal anisoplanatism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  for laser guide stars</a:t>
            </a:r>
          </a:p>
        </p:txBody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600200"/>
            <a:ext cx="4787900" cy="49530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dirty="0">
                <a:latin typeface="Trebuchet MS" charset="0"/>
              </a:rPr>
              <a:t>“Real” star is at infinity, whereas laser is at finite height</a:t>
            </a:r>
          </a:p>
          <a:p>
            <a:pPr>
              <a:spcBef>
                <a:spcPct val="100000"/>
              </a:spcBef>
            </a:pPr>
            <a:r>
              <a:rPr lang="en-US" dirty="0">
                <a:latin typeface="Trebuchet MS" charset="0"/>
              </a:rPr>
              <a:t>Two contributions: </a:t>
            </a:r>
          </a:p>
          <a:p>
            <a:pPr lvl="1">
              <a:spcBef>
                <a:spcPct val="100000"/>
              </a:spcBef>
            </a:pPr>
            <a:r>
              <a:rPr lang="en-US" dirty="0" err="1">
                <a:latin typeface="Trebuchet MS" charset="0"/>
                <a:ea typeface="ヒラギノ角ゴ Pro W3" charset="0"/>
              </a:rPr>
              <a:t>Unsensed</a:t>
            </a:r>
            <a:r>
              <a:rPr lang="en-US" dirty="0">
                <a:latin typeface="Trebuchet MS" charset="0"/>
                <a:ea typeface="ヒラギノ角ゴ Pro W3" charset="0"/>
              </a:rPr>
              <a:t> turbulence above height of guide star</a:t>
            </a:r>
          </a:p>
          <a:p>
            <a:pPr lvl="1">
              <a:spcBef>
                <a:spcPct val="100000"/>
              </a:spcBef>
            </a:pPr>
            <a:r>
              <a:rPr lang="en-US" dirty="0">
                <a:latin typeface="Trebuchet MS" charset="0"/>
                <a:ea typeface="ヒラギノ角ゴ Pro W3" charset="0"/>
              </a:rPr>
              <a:t>Geometrical effect of unsampled turbulence at edge of pupil</a:t>
            </a:r>
          </a:p>
        </p:txBody>
      </p:sp>
      <p:pic>
        <p:nvPicPr>
          <p:cNvPr id="151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062288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Text Box 5"/>
          <p:cNvSpPr txBox="1">
            <a:spLocks noChangeArrowheads="1"/>
          </p:cNvSpPr>
          <p:nvPr/>
        </p:nvSpPr>
        <p:spPr bwMode="auto">
          <a:xfrm>
            <a:off x="5211763" y="6491288"/>
            <a:ext cx="249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from A. Tokovinin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Atomic processes for two-level atom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en-US">
                <a:latin typeface="Trebuchet MS" charset="0"/>
              </a:rPr>
              <a:t>Einstein, 1916: atom interacts with light in 3 ways</a:t>
            </a:r>
          </a:p>
          <a:p>
            <a:pPr lvl="1"/>
            <a:r>
              <a:rPr lang="en-US">
                <a:latin typeface="Trebuchet MS" charset="0"/>
                <a:ea typeface="ヒラギノ角ゴ Pro W3" charset="0"/>
              </a:rPr>
              <a:t>Spontaneous emission</a:t>
            </a:r>
          </a:p>
          <a:p>
            <a:pPr lvl="1"/>
            <a:endParaRPr lang="en-US">
              <a:latin typeface="Trebuchet MS" charset="0"/>
              <a:ea typeface="ヒラギノ角ゴ Pro W3" charset="0"/>
            </a:endParaRPr>
          </a:p>
          <a:p>
            <a:pPr lvl="1"/>
            <a:endParaRPr lang="en-US">
              <a:latin typeface="Trebuchet MS" charset="0"/>
              <a:ea typeface="ヒラギノ角ゴ Pro W3" charset="0"/>
            </a:endParaRPr>
          </a:p>
          <a:p>
            <a:pPr lvl="1"/>
            <a:r>
              <a:rPr lang="en-US">
                <a:latin typeface="Trebuchet MS" charset="0"/>
                <a:ea typeface="ヒラギノ角ゴ Pro W3" charset="0"/>
              </a:rPr>
              <a:t>Stimulated emission</a:t>
            </a:r>
          </a:p>
          <a:p>
            <a:pPr lvl="1"/>
            <a:endParaRPr lang="en-US">
              <a:latin typeface="Trebuchet MS" charset="0"/>
              <a:ea typeface="ヒラギノ角ゴ Pro W3" charset="0"/>
            </a:endParaRPr>
          </a:p>
          <a:p>
            <a:pPr lvl="1"/>
            <a:endParaRPr lang="en-US">
              <a:latin typeface="Trebuchet MS" charset="0"/>
              <a:ea typeface="ヒラギノ角ゴ Pro W3" charset="0"/>
            </a:endParaRPr>
          </a:p>
          <a:p>
            <a:pPr lvl="1"/>
            <a:r>
              <a:rPr lang="en-US">
                <a:latin typeface="Trebuchet MS" charset="0"/>
                <a:ea typeface="ヒラギノ角ゴ Pro W3" charset="0"/>
              </a:rPr>
              <a:t>Absorption</a:t>
            </a:r>
          </a:p>
        </p:txBody>
      </p:sp>
      <p:graphicFrame>
        <p:nvGraphicFramePr>
          <p:cNvPr id="81923" name="Object 2"/>
          <p:cNvGraphicFramePr>
            <a:graphicFrameLocks noChangeAspect="1"/>
          </p:cNvGraphicFramePr>
          <p:nvPr/>
        </p:nvGraphicFramePr>
        <p:xfrm>
          <a:off x="2767013" y="2709863"/>
          <a:ext cx="18573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8" name="Equation" r:id="rId4" imgW="1181100" imgH="457200" progId="Equation.DSMT4">
                  <p:embed/>
                </p:oleObj>
              </mc:Choice>
              <mc:Fallback>
                <p:oleObj name="Equation" r:id="rId4" imgW="11811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2709863"/>
                        <a:ext cx="185737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24" name="Picture 5" descr="SpontaneousEmissionCart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2319338"/>
            <a:ext cx="144303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25" name="Object 3"/>
          <p:cNvGraphicFramePr>
            <a:graphicFrameLocks noChangeAspect="1"/>
          </p:cNvGraphicFramePr>
          <p:nvPr/>
        </p:nvGraphicFramePr>
        <p:xfrm>
          <a:off x="2808288" y="4044950"/>
          <a:ext cx="21224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9" name="Equation" r:id="rId7" imgW="1447800" imgH="444500" progId="Equation.DSMT4">
                  <p:embed/>
                </p:oleObj>
              </mc:Choice>
              <mc:Fallback>
                <p:oleObj name="Equation" r:id="rId7" imgW="14478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4044950"/>
                        <a:ext cx="212248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26" name="Picture 7" descr="StimulatedEmissionCarto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3663950"/>
            <a:ext cx="14366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27" name="Object 4"/>
          <p:cNvGraphicFramePr>
            <a:graphicFrameLocks noChangeAspect="1"/>
          </p:cNvGraphicFramePr>
          <p:nvPr/>
        </p:nvGraphicFramePr>
        <p:xfrm>
          <a:off x="2787650" y="5286375"/>
          <a:ext cx="23447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0" name="Equation" r:id="rId10" imgW="1511300" imgH="444500" progId="Equation.DSMT4">
                  <p:embed/>
                </p:oleObj>
              </mc:Choice>
              <mc:Fallback>
                <p:oleObj name="Equation" r:id="rId10" imgW="15113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5286375"/>
                        <a:ext cx="23447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28" name="Picture 9" descr="Absorpti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5008563"/>
            <a:ext cx="1423988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29" name="Object 5"/>
          <p:cNvGraphicFramePr>
            <a:graphicFrameLocks noChangeAspect="1"/>
          </p:cNvGraphicFramePr>
          <p:nvPr/>
        </p:nvGraphicFramePr>
        <p:xfrm>
          <a:off x="349250" y="6327775"/>
          <a:ext cx="736758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1" name="Equation" r:id="rId13" imgW="4229100" imgH="228600" progId="Equation.3">
                  <p:embed/>
                </p:oleObj>
              </mc:Choice>
              <mc:Fallback>
                <p:oleObj name="Equation" r:id="rId13" imgW="42291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6327775"/>
                        <a:ext cx="736758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0" name="Text Box 11"/>
          <p:cNvSpPr txBox="1">
            <a:spLocks noChangeArrowheads="1"/>
          </p:cNvSpPr>
          <p:nvPr/>
        </p:nvSpPr>
        <p:spPr bwMode="auto">
          <a:xfrm>
            <a:off x="7478713" y="3986213"/>
            <a:ext cx="15144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600" b="1">
                <a:latin typeface="Trebuchet MS" charset="0"/>
              </a:rPr>
              <a:t>Graphics credit: Wikipedia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Cone effect, continued</a:t>
            </a:r>
          </a:p>
        </p:txBody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803400"/>
            <a:ext cx="8412163" cy="47132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rebuchet MS" charset="0"/>
              </a:rPr>
              <a:t>Characterized by parameter </a:t>
            </a:r>
            <a:r>
              <a:rPr lang="en-US" i="1" dirty="0">
                <a:latin typeface="Trebuchet MS" charset="0"/>
              </a:rPr>
              <a:t>d</a:t>
            </a:r>
            <a:r>
              <a:rPr lang="en-US" i="1" baseline="-25000" dirty="0">
                <a:latin typeface="Trebuchet MS" charset="0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rebuchet MS" charset="0"/>
              </a:rPr>
              <a:t>Hardy Sect. 7.3.3 (cone effect = focal </a:t>
            </a:r>
            <a:r>
              <a:rPr lang="en-US" dirty="0" err="1">
                <a:latin typeface="Trebuchet MS" charset="0"/>
              </a:rPr>
              <a:t>anisoplanatism</a:t>
            </a:r>
            <a:r>
              <a:rPr lang="en-US" dirty="0">
                <a:latin typeface="Trebuchet MS" charset="0"/>
              </a:rPr>
              <a:t>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dirty="0">
                <a:latin typeface="Trebuchet MS" charset="0"/>
              </a:rPr>
              <a:t>			</a:t>
            </a:r>
            <a:r>
              <a:rPr lang="en-US" sz="3600" i="1" dirty="0">
                <a:latin typeface="Symbol" charset="0"/>
              </a:rPr>
              <a:t>σ</a:t>
            </a:r>
            <a:r>
              <a:rPr lang="en-US" sz="3600" i="1" baseline="-25000" dirty="0">
                <a:latin typeface="Trebuchet MS" charset="0"/>
              </a:rPr>
              <a:t>FA</a:t>
            </a:r>
            <a:r>
              <a:rPr lang="en-US" sz="3600" i="1" baseline="30000" dirty="0">
                <a:latin typeface="Trebuchet MS" charset="0"/>
              </a:rPr>
              <a:t>2</a:t>
            </a:r>
            <a:r>
              <a:rPr lang="en-US" sz="3600" i="1" dirty="0">
                <a:latin typeface="Trebuchet MS" charset="0"/>
              </a:rPr>
              <a:t> </a:t>
            </a:r>
            <a:r>
              <a:rPr lang="en-US" sz="3600" dirty="0">
                <a:latin typeface="Trebuchet MS" charset="0"/>
              </a:rPr>
              <a:t>= </a:t>
            </a:r>
            <a:r>
              <a:rPr lang="en-US" sz="3600" i="1" dirty="0">
                <a:latin typeface="Trebuchet MS" charset="0"/>
              </a:rPr>
              <a:t>( D / d</a:t>
            </a:r>
            <a:r>
              <a:rPr lang="en-US" sz="3600" i="1" baseline="-25000" dirty="0">
                <a:latin typeface="Trebuchet MS" charset="0"/>
              </a:rPr>
              <a:t>0</a:t>
            </a:r>
            <a:r>
              <a:rPr lang="en-US" sz="3600" i="1" dirty="0">
                <a:latin typeface="Trebuchet MS" charset="0"/>
              </a:rPr>
              <a:t>)</a:t>
            </a:r>
            <a:r>
              <a:rPr lang="en-US" sz="3600" i="1" baseline="30000" dirty="0">
                <a:latin typeface="Trebuchet MS" charset="0"/>
              </a:rPr>
              <a:t>5/3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rebuchet MS" charset="0"/>
              </a:rPr>
              <a:t>Typical sizes of </a:t>
            </a:r>
            <a:r>
              <a:rPr lang="en-US" i="1" dirty="0">
                <a:latin typeface="Trebuchet MS" charset="0"/>
              </a:rPr>
              <a:t>d</a:t>
            </a:r>
            <a:r>
              <a:rPr lang="en-US" i="1" baseline="-25000" dirty="0">
                <a:latin typeface="Trebuchet MS" charset="0"/>
              </a:rPr>
              <a:t>0</a:t>
            </a:r>
            <a:r>
              <a:rPr lang="en-US" dirty="0">
                <a:latin typeface="Trebuchet MS" charset="0"/>
              </a:rPr>
              <a:t> ~ a few meters to 20 meters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357313"/>
            <a:ext cx="491172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Dependence of d</a:t>
            </a:r>
            <a:r>
              <a:rPr lang="en-US" baseline="-25000">
                <a:latin typeface="Trebuchet MS" charset="0"/>
              </a:rPr>
              <a:t>0</a:t>
            </a:r>
            <a:r>
              <a:rPr lang="en-US">
                <a:latin typeface="Trebuchet MS" charset="0"/>
              </a:rPr>
              <a:t> on beacon altitude</a:t>
            </a:r>
          </a:p>
        </p:txBody>
      </p:sp>
      <p:sp>
        <p:nvSpPr>
          <p:cNvPr id="1556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5486400"/>
            <a:ext cx="9448800" cy="1143000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One Rayleigh beacon OK for D &lt; 4 m at </a:t>
            </a:r>
            <a:r>
              <a:rPr lang="en-US">
                <a:latin typeface="Symbol" charset="0"/>
              </a:rPr>
              <a:t>λ</a:t>
            </a:r>
            <a:r>
              <a:rPr lang="en-US">
                <a:latin typeface="Trebuchet MS" charset="0"/>
              </a:rPr>
              <a:t> = 1.65 micron</a:t>
            </a:r>
          </a:p>
          <a:p>
            <a:r>
              <a:rPr lang="en-US">
                <a:latin typeface="Trebuchet MS" charset="0"/>
              </a:rPr>
              <a:t>One Na beacon OK for D &lt; 10 m at </a:t>
            </a:r>
            <a:r>
              <a:rPr lang="en-US">
                <a:latin typeface="Symbol" charset="0"/>
              </a:rPr>
              <a:t>λ</a:t>
            </a:r>
            <a:r>
              <a:rPr lang="en-US">
                <a:latin typeface="Trebuchet MS" charset="0"/>
              </a:rPr>
              <a:t> = 1.65 micron</a:t>
            </a:r>
          </a:p>
        </p:txBody>
      </p:sp>
      <p:sp>
        <p:nvSpPr>
          <p:cNvPr id="155652" name="Line 5"/>
          <p:cNvSpPr>
            <a:spLocks noChangeShapeType="1"/>
          </p:cNvSpPr>
          <p:nvPr/>
        </p:nvSpPr>
        <p:spPr bwMode="auto">
          <a:xfrm>
            <a:off x="5245100" y="1676400"/>
            <a:ext cx="0" cy="3086100"/>
          </a:xfrm>
          <a:prstGeom prst="line">
            <a:avLst/>
          </a:prstGeom>
          <a:noFill/>
          <a:ln w="28575">
            <a:solidFill>
              <a:srgbClr val="FF92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3" name="Line 6"/>
          <p:cNvSpPr>
            <a:spLocks noChangeShapeType="1"/>
          </p:cNvSpPr>
          <p:nvPr/>
        </p:nvSpPr>
        <p:spPr bwMode="auto">
          <a:xfrm flipH="1" flipV="1">
            <a:off x="2324100" y="1676400"/>
            <a:ext cx="38100" cy="3124200"/>
          </a:xfrm>
          <a:prstGeom prst="line">
            <a:avLst/>
          </a:prstGeom>
          <a:noFill/>
          <a:ln w="28575">
            <a:solidFill>
              <a:srgbClr val="2F8B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4" name="Text Box 7"/>
          <p:cNvSpPr txBox="1">
            <a:spLocks noChangeArrowheads="1"/>
          </p:cNvSpPr>
          <p:nvPr/>
        </p:nvSpPr>
        <p:spPr bwMode="auto">
          <a:xfrm>
            <a:off x="911225" y="5005388"/>
            <a:ext cx="1257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chemeClr val="bg2"/>
                </a:solidFill>
              </a:rPr>
              <a:t>from Hardy</a:t>
            </a:r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Effects of laser guide star on overall AO error budget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549400"/>
            <a:ext cx="8839200" cy="4902200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The good news: </a:t>
            </a:r>
          </a:p>
          <a:p>
            <a:pPr lvl="1"/>
            <a:r>
              <a:rPr lang="en-US">
                <a:latin typeface="Trebuchet MS" charset="0"/>
                <a:ea typeface="ヒラギノ角ゴ Pro W3" charset="0"/>
              </a:rPr>
              <a:t>Laser is brighter than your average natural guide star</a:t>
            </a:r>
          </a:p>
          <a:p>
            <a:pPr lvl="2"/>
            <a:r>
              <a:rPr lang="en-US">
                <a:latin typeface="Trebuchet MS" charset="0"/>
                <a:ea typeface="ヒラギノ角ゴ Pro W3" charset="0"/>
              </a:rPr>
              <a:t>Reduces measurement error</a:t>
            </a:r>
          </a:p>
          <a:p>
            <a:pPr lvl="1"/>
            <a:r>
              <a:rPr lang="en-US">
                <a:latin typeface="Trebuchet MS" charset="0"/>
                <a:ea typeface="ヒラギノ角ゴ Pro W3" charset="0"/>
              </a:rPr>
              <a:t>Can point it right at your target </a:t>
            </a:r>
          </a:p>
          <a:p>
            <a:pPr lvl="2"/>
            <a:r>
              <a:rPr lang="en-US">
                <a:latin typeface="Trebuchet MS" charset="0"/>
                <a:ea typeface="ヒラギノ角ゴ Pro W3" charset="0"/>
              </a:rPr>
              <a:t>Reduces anisoplanatism</a:t>
            </a:r>
          </a:p>
          <a:p>
            <a:pPr>
              <a:spcBef>
                <a:spcPct val="105000"/>
              </a:spcBef>
            </a:pPr>
            <a:r>
              <a:rPr lang="en-US">
                <a:latin typeface="Trebuchet MS" charset="0"/>
              </a:rPr>
              <a:t>The bad news:</a:t>
            </a:r>
          </a:p>
          <a:p>
            <a:pPr lvl="1"/>
            <a:r>
              <a:rPr lang="en-US">
                <a:latin typeface="Trebuchet MS" charset="0"/>
                <a:ea typeface="ヒラギノ角ゴ Pro W3" charset="0"/>
              </a:rPr>
              <a:t>Still have </a:t>
            </a:r>
            <a:r>
              <a:rPr lang="en-US" u="sng">
                <a:latin typeface="Trebuchet MS" charset="0"/>
                <a:ea typeface="ヒラギノ角ゴ Pro W3" charset="0"/>
              </a:rPr>
              <a:t>tilt</a:t>
            </a:r>
            <a:r>
              <a:rPr lang="en-US">
                <a:latin typeface="Trebuchet MS" charset="0"/>
                <a:ea typeface="ヒラギノ角ゴ Pro W3" charset="0"/>
              </a:rPr>
              <a:t> anisoplanatism          </a:t>
            </a:r>
            <a:r>
              <a:rPr lang="en-US" i="1">
                <a:latin typeface="Symbol" charset="0"/>
                <a:ea typeface="ヒラギノ角ゴ Pro W3" charset="0"/>
              </a:rPr>
              <a:t>σ</a:t>
            </a:r>
            <a:r>
              <a:rPr lang="en-US" i="1" baseline="-25000">
                <a:latin typeface="Trebuchet MS" charset="0"/>
                <a:ea typeface="ヒラギノ角ゴ Pro W3" charset="0"/>
              </a:rPr>
              <a:t>tilt</a:t>
            </a:r>
            <a:r>
              <a:rPr lang="en-US" i="1" baseline="30000">
                <a:latin typeface="Trebuchet MS" charset="0"/>
                <a:ea typeface="ヒラギノ角ゴ Pro W3" charset="0"/>
              </a:rPr>
              <a:t>2</a:t>
            </a:r>
            <a:r>
              <a:rPr lang="en-US" i="1">
                <a:latin typeface="Trebuchet MS" charset="0"/>
                <a:ea typeface="ヒラギノ角ゴ Pro W3" charset="0"/>
              </a:rPr>
              <a:t> </a:t>
            </a:r>
            <a:r>
              <a:rPr lang="en-US">
                <a:latin typeface="Trebuchet MS" charset="0"/>
                <a:ea typeface="ヒラギノ角ゴ Pro W3" charset="0"/>
              </a:rPr>
              <a:t>= </a:t>
            </a:r>
            <a:r>
              <a:rPr lang="en-US" i="1">
                <a:latin typeface="Trebuchet MS" charset="0"/>
                <a:ea typeface="ヒラギノ角ゴ Pro W3" charset="0"/>
              </a:rPr>
              <a:t>( </a:t>
            </a:r>
            <a:r>
              <a:rPr lang="en-US" i="1">
                <a:latin typeface="Trebuchet MS" charset="0"/>
                <a:ea typeface="ヒラギノ角ゴ Pro W3" charset="0"/>
                <a:sym typeface="Symbol" charset="0"/>
              </a:rPr>
              <a:t>θ</a:t>
            </a:r>
            <a:r>
              <a:rPr lang="en-US" i="1">
                <a:latin typeface="Trebuchet MS" charset="0"/>
                <a:ea typeface="ヒラギノ角ゴ Pro W3" charset="0"/>
              </a:rPr>
              <a:t> / </a:t>
            </a:r>
            <a:r>
              <a:rPr lang="en-US" i="1">
                <a:latin typeface="Trebuchet MS" charset="0"/>
                <a:ea typeface="ヒラギノ角ゴ Pro W3" charset="0"/>
                <a:sym typeface="Symbol" charset="0"/>
              </a:rPr>
              <a:t>θ</a:t>
            </a:r>
            <a:r>
              <a:rPr lang="en-US" i="1" baseline="-25000">
                <a:latin typeface="Trebuchet MS" charset="0"/>
                <a:ea typeface="ヒラギノ角ゴ Pro W3" charset="0"/>
              </a:rPr>
              <a:t>tilt </a:t>
            </a:r>
            <a:r>
              <a:rPr lang="en-US" i="1">
                <a:latin typeface="Trebuchet MS" charset="0"/>
                <a:ea typeface="ヒラギノ角ゴ Pro W3" charset="0"/>
              </a:rPr>
              <a:t>)</a:t>
            </a:r>
            <a:r>
              <a:rPr lang="en-US" i="1" baseline="30000">
                <a:latin typeface="Trebuchet MS" charset="0"/>
                <a:ea typeface="ヒラギノ角ゴ Pro W3" charset="0"/>
              </a:rPr>
              <a:t>5/3</a:t>
            </a:r>
            <a:endParaRPr lang="en-US">
              <a:latin typeface="Trebuchet MS" charset="0"/>
              <a:ea typeface="ヒラギノ角ゴ Pro W3" charset="0"/>
            </a:endParaRPr>
          </a:p>
          <a:p>
            <a:pPr lvl="1"/>
            <a:r>
              <a:rPr lang="en-US">
                <a:latin typeface="Trebuchet MS" charset="0"/>
                <a:ea typeface="ヒラギノ角ゴ Pro W3" charset="0"/>
              </a:rPr>
              <a:t>New: focus anisoplanatism            </a:t>
            </a:r>
            <a:r>
              <a:rPr lang="en-US" i="1">
                <a:latin typeface="Symbol" charset="0"/>
                <a:ea typeface="ヒラギノ角ゴ Pro W3" charset="0"/>
              </a:rPr>
              <a:t>σ</a:t>
            </a:r>
            <a:r>
              <a:rPr lang="en-US" i="1" baseline="-25000">
                <a:latin typeface="Trebuchet MS" charset="0"/>
                <a:ea typeface="ヒラギノ角ゴ Pro W3" charset="0"/>
              </a:rPr>
              <a:t>FA</a:t>
            </a:r>
            <a:r>
              <a:rPr lang="en-US" i="1" baseline="30000">
                <a:latin typeface="Trebuchet MS" charset="0"/>
                <a:ea typeface="ヒラギノ角ゴ Pro W3" charset="0"/>
              </a:rPr>
              <a:t>2</a:t>
            </a:r>
            <a:r>
              <a:rPr lang="en-US" i="1">
                <a:latin typeface="Trebuchet MS" charset="0"/>
                <a:ea typeface="ヒラギノ角ゴ Pro W3" charset="0"/>
              </a:rPr>
              <a:t> </a:t>
            </a:r>
            <a:r>
              <a:rPr lang="en-US">
                <a:latin typeface="Trebuchet MS" charset="0"/>
                <a:ea typeface="ヒラギノ角ゴ Pro W3" charset="0"/>
              </a:rPr>
              <a:t>= </a:t>
            </a:r>
            <a:r>
              <a:rPr lang="en-US" i="1">
                <a:latin typeface="Trebuchet MS" charset="0"/>
                <a:ea typeface="ヒラギノ角ゴ Pro W3" charset="0"/>
              </a:rPr>
              <a:t>( D / d</a:t>
            </a:r>
            <a:r>
              <a:rPr lang="en-US" i="1" baseline="-25000">
                <a:latin typeface="Trebuchet MS" charset="0"/>
                <a:ea typeface="ヒラギノ角ゴ Pro W3" charset="0"/>
              </a:rPr>
              <a:t>0 </a:t>
            </a:r>
            <a:r>
              <a:rPr lang="en-US" i="1">
                <a:latin typeface="Trebuchet MS" charset="0"/>
                <a:ea typeface="ヒラギノ角ゴ Pro W3" charset="0"/>
              </a:rPr>
              <a:t>)</a:t>
            </a:r>
            <a:r>
              <a:rPr lang="en-US" i="1" baseline="30000">
                <a:latin typeface="Trebuchet MS" charset="0"/>
                <a:ea typeface="ヒラギノ角ゴ Pro W3" charset="0"/>
              </a:rPr>
              <a:t>5/3</a:t>
            </a:r>
            <a:endParaRPr lang="en-US">
              <a:latin typeface="Trebuchet MS" charset="0"/>
              <a:ea typeface="ヒラギノ角ゴ Pro W3" charset="0"/>
            </a:endParaRPr>
          </a:p>
          <a:p>
            <a:pPr lvl="1"/>
            <a:r>
              <a:rPr lang="en-US">
                <a:latin typeface="Trebuchet MS" charset="0"/>
                <a:ea typeface="ヒラギノ角ゴ Pro W3" charset="0"/>
              </a:rPr>
              <a:t>Laser spot larger than NGS            </a:t>
            </a:r>
            <a:r>
              <a:rPr lang="en-US" i="1">
                <a:latin typeface="Symbol" charset="0"/>
                <a:ea typeface="ヒラギノ角ゴ Pro W3" charset="0"/>
              </a:rPr>
              <a:t>σ</a:t>
            </a:r>
            <a:r>
              <a:rPr lang="en-US" i="1" baseline="-25000">
                <a:latin typeface="Trebuchet MS" charset="0"/>
                <a:ea typeface="ヒラギノ角ゴ Pro W3" charset="0"/>
              </a:rPr>
              <a:t>meas</a:t>
            </a:r>
            <a:r>
              <a:rPr lang="en-US" i="1" baseline="30000">
                <a:latin typeface="Trebuchet MS" charset="0"/>
                <a:ea typeface="ヒラギノ角ゴ Pro W3" charset="0"/>
              </a:rPr>
              <a:t>2</a:t>
            </a:r>
            <a:r>
              <a:rPr lang="en-US" i="1">
                <a:latin typeface="Trebuchet MS" charset="0"/>
                <a:ea typeface="ヒラギノ角ゴ Pro W3" charset="0"/>
              </a:rPr>
              <a:t> </a:t>
            </a:r>
            <a:r>
              <a:rPr lang="en-US">
                <a:latin typeface="Trebuchet MS" charset="0"/>
                <a:ea typeface="ヒラギノ角ゴ Pro W3" charset="0"/>
              </a:rPr>
              <a:t>~ </a:t>
            </a:r>
            <a:r>
              <a:rPr lang="en-US" i="1">
                <a:latin typeface="Trebuchet MS" charset="0"/>
                <a:ea typeface="ヒラギノ角ゴ Pro W3" charset="0"/>
              </a:rPr>
              <a:t>( </a:t>
            </a:r>
            <a:r>
              <a:rPr lang="en-US" i="1">
                <a:latin typeface="Trebuchet MS" charset="0"/>
                <a:ea typeface="ヒラギノ角ゴ Pro W3" charset="0"/>
                <a:sym typeface="Symbol" charset="0"/>
              </a:rPr>
              <a:t>6.3</a:t>
            </a:r>
            <a:r>
              <a:rPr lang="en-US" i="1">
                <a:latin typeface="Trebuchet MS" charset="0"/>
                <a:ea typeface="ヒラギノ角ゴ Pro W3" charset="0"/>
              </a:rPr>
              <a:t> / SNR</a:t>
            </a:r>
            <a:r>
              <a:rPr lang="en-US" i="1" baseline="-25000">
                <a:latin typeface="Trebuchet MS" charset="0"/>
                <a:ea typeface="ヒラギノ角ゴ Pro W3" charset="0"/>
              </a:rPr>
              <a:t> </a:t>
            </a:r>
            <a:r>
              <a:rPr lang="en-US" i="1">
                <a:latin typeface="Trebuchet MS" charset="0"/>
                <a:ea typeface="ヒラギノ角ゴ Pro W3" charset="0"/>
              </a:rPr>
              <a:t>)</a:t>
            </a:r>
            <a:r>
              <a:rPr lang="en-US" i="1" baseline="30000">
                <a:latin typeface="Trebuchet MS" charset="0"/>
                <a:ea typeface="ヒラギノ角ゴ Pro W3" charset="0"/>
              </a:rPr>
              <a:t>2</a:t>
            </a:r>
            <a:endParaRPr lang="en-US">
              <a:latin typeface="Trebuchet MS" charset="0"/>
              <a:ea typeface="ヒラギノ角ゴ Pro W3" charset="0"/>
            </a:endParaRPr>
          </a:p>
          <a:p>
            <a:pPr lvl="2">
              <a:buFontTx/>
              <a:buNone/>
            </a:pPr>
            <a:endParaRPr lang="en-US">
              <a:latin typeface="Trebuchet MS" charset="0"/>
              <a:ea typeface="ヒラギノ角ゴ Pro W3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195263"/>
            <a:ext cx="7162800" cy="12954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Compare NGS and LGS performance </a:t>
            </a:r>
          </a:p>
        </p:txBody>
      </p:sp>
      <p:pic>
        <p:nvPicPr>
          <p:cNvPr id="159746" name="Picture 8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435100"/>
            <a:ext cx="48863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283325" y="1550988"/>
            <a:ext cx="2559886" cy="1853949"/>
          </a:xfrm>
        </p:spPr>
        <p:txBody>
          <a:bodyPr/>
          <a:lstStyle/>
          <a:p>
            <a:r>
              <a:rPr lang="en-US" dirty="0">
                <a:latin typeface="Trebuchet MS" charset="0"/>
              </a:rPr>
              <a:t>Schematic, for visible tip-tilt star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85738"/>
            <a:ext cx="7162800" cy="12954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Main Points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dirty="0">
                <a:latin typeface="Trebuchet MS" charset="0"/>
              </a:rPr>
              <a:t>Rayleigh beacon lasers are straightforward to purchase, but single beacons are limited to medium sized telescopes due to focal </a:t>
            </a:r>
            <a:r>
              <a:rPr lang="en-US" dirty="0" err="1">
                <a:latin typeface="Trebuchet MS" charset="0"/>
              </a:rPr>
              <a:t>anisoplanatism</a:t>
            </a:r>
            <a:endParaRPr lang="en-US" dirty="0">
              <a:latin typeface="Trebuchet MS" charset="0"/>
            </a:endParaRPr>
          </a:p>
          <a:p>
            <a:pPr lvl="1">
              <a:lnSpc>
                <a:spcPct val="90000"/>
              </a:lnSpc>
              <a:spcBef>
                <a:spcPct val="100000"/>
              </a:spcBef>
            </a:pPr>
            <a:r>
              <a:rPr lang="en-US" dirty="0">
                <a:latin typeface="Trebuchet MS" charset="0"/>
              </a:rPr>
              <a:t>Can fix if you use multiple lasers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dirty="0">
                <a:latin typeface="Trebuchet MS" charset="0"/>
              </a:rPr>
              <a:t>Sodium layer saturates at high peak laser powers, so try to use long pulses or “CW” (</a:t>
            </a:r>
            <a:r>
              <a:rPr lang="en-US">
                <a:latin typeface="Trebuchet MS" charset="0"/>
              </a:rPr>
              <a:t>continuous wave) lasers</a:t>
            </a:r>
            <a:endParaRPr lang="en-US" dirty="0">
              <a:latin typeface="Trebuchet MS" charset="0"/>
            </a:endParaRP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dirty="0">
                <a:latin typeface="Trebuchet MS" charset="0"/>
              </a:rPr>
              <a:t>For Na guide stars, f</a:t>
            </a:r>
            <a:r>
              <a:rPr lang="en-US" dirty="0">
                <a:latin typeface="Trebuchet MS" charset="0"/>
                <a:ea typeface="ヒラギノ角ゴ Pro W3" charset="0"/>
              </a:rPr>
              <a:t>iber lasers are the way to go (long pulses, low peak power)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rebuchet MS" charset="0"/>
              </a:rPr>
              <a:t>Added contributions to error budget from LGS</a:t>
            </a:r>
            <a:r>
              <a:rPr lang="ja-JP" altLang="en-US">
                <a:latin typeface="Trebuchet MS" charset="0"/>
              </a:rPr>
              <a:t>’</a:t>
            </a:r>
            <a:r>
              <a:rPr lang="en-US" altLang="ja-JP" dirty="0">
                <a:latin typeface="Trebuchet MS" charset="0"/>
              </a:rPr>
              <a:t>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rebuchet MS" charset="0"/>
                <a:ea typeface="ヒラギノ角ゴ Pro W3" charset="0"/>
              </a:rPr>
              <a:t>Tilt </a:t>
            </a:r>
            <a:r>
              <a:rPr lang="en-US" dirty="0" err="1">
                <a:latin typeface="Trebuchet MS" charset="0"/>
                <a:ea typeface="ヒラギノ角ゴ Pro W3" charset="0"/>
              </a:rPr>
              <a:t>anisoplanatism</a:t>
            </a:r>
            <a:r>
              <a:rPr lang="en-US" dirty="0">
                <a:latin typeface="Trebuchet MS" charset="0"/>
                <a:ea typeface="ヒラギノ角ゴ Pro W3" charset="0"/>
              </a:rPr>
              <a:t>, cone effect, larger spot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rebuchet MS" charset="0"/>
              </a:rPr>
              <a:t>Saturation effects in the Na layer, from Ed </a:t>
            </a:r>
            <a:r>
              <a:rPr lang="en-US" dirty="0" err="1">
                <a:latin typeface="Trebuchet MS" charset="0"/>
              </a:rPr>
              <a:t>Kibblewhite</a:t>
            </a:r>
            <a:endParaRPr lang="en-US" dirty="0">
              <a:latin typeface="Trebuchet MS" charset="0"/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927600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Consider a two level atom which initially has a ground state n containing N</a:t>
            </a:r>
            <a:r>
              <a:rPr lang="en-US" baseline="-25000">
                <a:latin typeface="Trebuchet MS" charset="0"/>
              </a:rPr>
              <a:t>n</a:t>
            </a:r>
            <a:r>
              <a:rPr lang="en-US">
                <a:latin typeface="Trebuchet MS" charset="0"/>
              </a:rPr>
              <a:t> atoms and an empty upper state m. The atom is excited by a radiation field tuned to the transition </a:t>
            </a:r>
          </a:p>
          <a:p>
            <a:pPr algn="ctr">
              <a:buFontTx/>
              <a:buNone/>
            </a:pPr>
            <a:r>
              <a:rPr lang="en-US">
                <a:latin typeface="Geneva" charset="0"/>
              </a:rPr>
              <a:t>	</a:t>
            </a:r>
            <a:r>
              <a:rPr lang="en-US">
                <a:latin typeface="Symbol" charset="0"/>
                <a:sym typeface="Symbol" charset="0"/>
              </a:rPr>
              <a:t>ν</a:t>
            </a:r>
            <a:r>
              <a:rPr lang="en-US">
                <a:latin typeface="Geneva" charset="0"/>
              </a:rPr>
              <a:t> = E</a:t>
            </a:r>
            <a:r>
              <a:rPr lang="en-US" baseline="-25000">
                <a:latin typeface="Geneva" charset="0"/>
              </a:rPr>
              <a:t>m</a:t>
            </a:r>
            <a:r>
              <a:rPr lang="en-US">
                <a:latin typeface="Geneva" charset="0"/>
              </a:rPr>
              <a:t>- E</a:t>
            </a:r>
            <a:r>
              <a:rPr lang="en-US" baseline="-25000">
                <a:latin typeface="Geneva" charset="0"/>
              </a:rPr>
              <a:t>n</a:t>
            </a:r>
            <a:r>
              <a:rPr lang="en-US">
                <a:latin typeface="Geneva" charset="0"/>
              </a:rPr>
              <a:t>/h,		h</a:t>
            </a:r>
            <a:r>
              <a:rPr lang="en-US">
                <a:latin typeface="Symbol" charset="0"/>
                <a:sym typeface="Symbol" charset="0"/>
              </a:rPr>
              <a:t>ν</a:t>
            </a:r>
            <a:r>
              <a:rPr lang="en-US">
                <a:latin typeface="Geneva" charset="0"/>
              </a:rPr>
              <a:t> &gt;&gt; kT			  </a:t>
            </a:r>
          </a:p>
          <a:p>
            <a:r>
              <a:rPr lang="en-US">
                <a:latin typeface="Trebuchet MS" charset="0"/>
              </a:rPr>
              <a:t>In equilibrium</a:t>
            </a:r>
            <a:r>
              <a:rPr lang="en-US">
                <a:latin typeface="Geneva" charset="0"/>
              </a:rPr>
              <a:t> 	B</a:t>
            </a:r>
            <a:r>
              <a:rPr lang="en-US" baseline="-25000">
                <a:latin typeface="Geneva" charset="0"/>
              </a:rPr>
              <a:t>nm </a:t>
            </a:r>
            <a:r>
              <a:rPr lang="en-US">
                <a:latin typeface="Geneva" charset="0"/>
              </a:rPr>
              <a:t>U(</a:t>
            </a:r>
            <a:r>
              <a:rPr lang="en-US">
                <a:latin typeface="Symbol" charset="0"/>
                <a:sym typeface="Symbol" charset="0"/>
              </a:rPr>
              <a:t>ν</a:t>
            </a:r>
            <a:r>
              <a:rPr lang="en-US">
                <a:latin typeface="Geneva" charset="0"/>
              </a:rPr>
              <a:t>) N</a:t>
            </a:r>
            <a:r>
              <a:rPr lang="en-US" baseline="-25000">
                <a:latin typeface="Geneva" charset="0"/>
              </a:rPr>
              <a:t>n</a:t>
            </a:r>
            <a:r>
              <a:rPr lang="en-US">
                <a:latin typeface="Geneva" charset="0"/>
              </a:rPr>
              <a:t> = A</a:t>
            </a:r>
            <a:r>
              <a:rPr lang="en-US" baseline="-25000">
                <a:latin typeface="Geneva" charset="0"/>
              </a:rPr>
              <a:t>mn</a:t>
            </a:r>
            <a:r>
              <a:rPr lang="en-US">
                <a:latin typeface="Geneva" charset="0"/>
              </a:rPr>
              <a:t>N</a:t>
            </a:r>
            <a:r>
              <a:rPr lang="en-US" baseline="-25000">
                <a:latin typeface="Geneva" charset="0"/>
              </a:rPr>
              <a:t>m</a:t>
            </a:r>
            <a:r>
              <a:rPr lang="en-US">
                <a:latin typeface="Geneva" charset="0"/>
              </a:rPr>
              <a:t> +B</a:t>
            </a:r>
            <a:r>
              <a:rPr lang="en-US" baseline="-25000">
                <a:latin typeface="Geneva" charset="0"/>
              </a:rPr>
              <a:t>mn </a:t>
            </a:r>
            <a:r>
              <a:rPr lang="en-US">
                <a:latin typeface="Geneva" charset="0"/>
              </a:rPr>
              <a:t>U(</a:t>
            </a:r>
            <a:r>
              <a:rPr lang="en-US">
                <a:latin typeface="Symbol" charset="0"/>
                <a:sym typeface="Symbol" charset="0"/>
              </a:rPr>
              <a:t>ν</a:t>
            </a:r>
            <a:r>
              <a:rPr lang="en-US">
                <a:latin typeface="Geneva" charset="0"/>
              </a:rPr>
              <a:t>) N</a:t>
            </a:r>
            <a:r>
              <a:rPr lang="en-US" baseline="-25000">
                <a:latin typeface="Geneva" charset="0"/>
              </a:rPr>
              <a:t>m</a:t>
            </a:r>
            <a:r>
              <a:rPr lang="en-US">
                <a:latin typeface="Geneva" charset="0"/>
              </a:rPr>
              <a:t>				</a:t>
            </a:r>
          </a:p>
          <a:p>
            <a:pPr>
              <a:buFontTx/>
              <a:buNone/>
            </a:pPr>
            <a:r>
              <a:rPr lang="en-US">
                <a:latin typeface="Geneva" charset="0"/>
              </a:rPr>
              <a:t>   A</a:t>
            </a:r>
            <a:r>
              <a:rPr lang="en-US" baseline="-25000">
                <a:latin typeface="Geneva" charset="0"/>
              </a:rPr>
              <a:t>mn</a:t>
            </a:r>
            <a:r>
              <a:rPr lang="en-US">
                <a:latin typeface="Geneva" charset="0"/>
              </a:rPr>
              <a:t> </a:t>
            </a:r>
            <a:r>
              <a:rPr lang="en-US">
                <a:latin typeface="Trebuchet MS" charset="0"/>
              </a:rPr>
              <a:t>is Einstein's A coefficient (= 1/lifetime in upper state).   </a:t>
            </a:r>
            <a:r>
              <a:rPr lang="en-US">
                <a:latin typeface="Geneva" charset="0"/>
              </a:rPr>
              <a:t>B</a:t>
            </a:r>
            <a:r>
              <a:rPr lang="en-US" baseline="-25000">
                <a:latin typeface="Geneva" charset="0"/>
              </a:rPr>
              <a:t>nm</a:t>
            </a:r>
            <a:r>
              <a:rPr lang="en-US">
                <a:latin typeface="Geneva" charset="0"/>
              </a:rPr>
              <a:t>  =  B</a:t>
            </a:r>
            <a:r>
              <a:rPr lang="en-US" baseline="-25000">
                <a:latin typeface="Geneva" charset="0"/>
              </a:rPr>
              <a:t>mn</a:t>
            </a:r>
            <a:r>
              <a:rPr lang="en-US">
                <a:latin typeface="Geneva" charset="0"/>
              </a:rPr>
              <a:t>  = </a:t>
            </a:r>
            <a:r>
              <a:rPr lang="en-US">
                <a:latin typeface="Trebuchet MS" charset="0"/>
              </a:rPr>
              <a:t>Einstein</a:t>
            </a:r>
            <a:r>
              <a:rPr lang="ja-JP" altLang="en-US">
                <a:latin typeface="Trebuchet MS" charset="0"/>
              </a:rPr>
              <a:t>’</a:t>
            </a:r>
            <a:r>
              <a:rPr lang="en-US" altLang="ja-JP">
                <a:latin typeface="Trebuchet MS" charset="0"/>
              </a:rPr>
              <a:t>s  B coefficient. </a:t>
            </a:r>
            <a:r>
              <a:rPr lang="en-US" altLang="ja-JP">
                <a:latin typeface="Geneva" charset="0"/>
              </a:rPr>
              <a:t>                         U(</a:t>
            </a:r>
            <a:r>
              <a:rPr lang="en-US" altLang="ja-JP">
                <a:latin typeface="Symbol" charset="0"/>
                <a:sym typeface="Symbol" charset="0"/>
              </a:rPr>
              <a:t>ν</a:t>
            </a:r>
            <a:r>
              <a:rPr lang="en-US" altLang="ja-JP">
                <a:latin typeface="Geneva" charset="0"/>
              </a:rPr>
              <a:t>) </a:t>
            </a:r>
            <a:r>
              <a:rPr lang="en-US" altLang="ja-JP">
                <a:latin typeface="Trebuchet MS" charset="0"/>
              </a:rPr>
              <a:t>is the radiation density in units of Joules/cm</a:t>
            </a:r>
            <a:r>
              <a:rPr lang="en-US" altLang="ja-JP" baseline="30000">
                <a:latin typeface="Trebuchet MS" charset="0"/>
              </a:rPr>
              <a:t>3</a:t>
            </a:r>
            <a:r>
              <a:rPr lang="en-US" altLang="ja-JP">
                <a:latin typeface="Trebuchet MS" charset="0"/>
              </a:rPr>
              <a:t> Hz</a:t>
            </a:r>
            <a:r>
              <a:rPr lang="en-US" altLang="ja-JP">
                <a:latin typeface="Geneva" charset="0"/>
              </a:rPr>
              <a:t> </a:t>
            </a:r>
            <a:endParaRPr lang="en-US">
              <a:latin typeface="Geneva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Check units: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95600"/>
            <a:ext cx="8382000" cy="83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>
                <a:latin typeface="Geneva" charset="0"/>
              </a:rPr>
              <a:t>B</a:t>
            </a:r>
            <a:r>
              <a:rPr lang="en-US" baseline="-25000">
                <a:latin typeface="Geneva" charset="0"/>
              </a:rPr>
              <a:t>nm  </a:t>
            </a:r>
            <a:r>
              <a:rPr lang="en-US">
                <a:latin typeface="Geneva" charset="0"/>
              </a:rPr>
              <a:t>U(</a:t>
            </a:r>
            <a:r>
              <a:rPr lang="en-US">
                <a:latin typeface="Symbol" charset="0"/>
                <a:sym typeface="Symbol" charset="0"/>
              </a:rPr>
              <a:t>ν</a:t>
            </a:r>
            <a:r>
              <a:rPr lang="en-US">
                <a:latin typeface="Geneva" charset="0"/>
              </a:rPr>
              <a:t>)   N</a:t>
            </a:r>
            <a:r>
              <a:rPr lang="en-US" baseline="-25000">
                <a:latin typeface="Geneva" charset="0"/>
              </a:rPr>
              <a:t>n</a:t>
            </a:r>
            <a:r>
              <a:rPr lang="en-US">
                <a:latin typeface="Geneva" charset="0"/>
              </a:rPr>
              <a:t> =  A</a:t>
            </a:r>
            <a:r>
              <a:rPr lang="en-US" baseline="-25000">
                <a:latin typeface="Geneva" charset="0"/>
              </a:rPr>
              <a:t>mn  </a:t>
            </a:r>
            <a:r>
              <a:rPr lang="en-US">
                <a:latin typeface="Geneva" charset="0"/>
              </a:rPr>
              <a:t>N</a:t>
            </a:r>
            <a:r>
              <a:rPr lang="en-US" baseline="-25000">
                <a:latin typeface="Geneva" charset="0"/>
              </a:rPr>
              <a:t>m</a:t>
            </a:r>
            <a:r>
              <a:rPr lang="en-US">
                <a:latin typeface="Geneva" charset="0"/>
              </a:rPr>
              <a:t>  +  B</a:t>
            </a:r>
            <a:r>
              <a:rPr lang="en-US" baseline="-25000">
                <a:latin typeface="Geneva" charset="0"/>
              </a:rPr>
              <a:t>mn  </a:t>
            </a:r>
            <a:r>
              <a:rPr lang="en-US">
                <a:latin typeface="Geneva" charset="0"/>
              </a:rPr>
              <a:t>U(</a:t>
            </a:r>
            <a:r>
              <a:rPr lang="en-US">
                <a:latin typeface="Symbol" charset="0"/>
                <a:sym typeface="Symbol" charset="0"/>
              </a:rPr>
              <a:t>ν</a:t>
            </a:r>
            <a:r>
              <a:rPr lang="en-US">
                <a:latin typeface="Geneva" charset="0"/>
              </a:rPr>
              <a:t>)  N</a:t>
            </a:r>
            <a:r>
              <a:rPr lang="en-US" baseline="-25000">
                <a:latin typeface="Geneva" charset="0"/>
              </a:rPr>
              <a:t>m</a:t>
            </a:r>
          </a:p>
        </p:txBody>
      </p:sp>
      <p:sp>
        <p:nvSpPr>
          <p:cNvPr id="86019" name="Line 4"/>
          <p:cNvSpPr>
            <a:spLocks noChangeShapeType="1"/>
          </p:cNvSpPr>
          <p:nvPr/>
        </p:nvSpPr>
        <p:spPr bwMode="auto">
          <a:xfrm flipV="1">
            <a:off x="2514600" y="3505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1524000" y="4495800"/>
            <a:ext cx="22860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2200" b="1">
                <a:latin typeface="Arial" charset="0"/>
              </a:rPr>
              <a:t>ergs / cm</a:t>
            </a:r>
            <a:r>
              <a:rPr lang="en-US" sz="2200" b="1" baseline="30000">
                <a:latin typeface="Arial" charset="0"/>
              </a:rPr>
              <a:t>3 </a:t>
            </a:r>
            <a:r>
              <a:rPr lang="en-US" sz="2200" b="1">
                <a:latin typeface="Arial" charset="0"/>
              </a:rPr>
              <a:t>Hz</a:t>
            </a:r>
            <a:endParaRPr lang="en-US" sz="2200" b="1" baseline="30000">
              <a:latin typeface="Arial" charset="0"/>
            </a:endParaRPr>
          </a:p>
        </p:txBody>
      </p:sp>
      <p:sp>
        <p:nvSpPr>
          <p:cNvPr id="86021" name="Line 6"/>
          <p:cNvSpPr>
            <a:spLocks noChangeShapeType="1"/>
          </p:cNvSpPr>
          <p:nvPr/>
        </p:nvSpPr>
        <p:spPr bwMode="auto">
          <a:xfrm flipH="1" flipV="1">
            <a:off x="4343400" y="3429000"/>
            <a:ext cx="762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4648200" y="4505325"/>
            <a:ext cx="23622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2200" b="1">
                <a:latin typeface="Arial" charset="0"/>
              </a:rPr>
              <a:t>sec</a:t>
            </a:r>
            <a:r>
              <a:rPr lang="en-US" sz="2200" b="1" baseline="30000">
                <a:latin typeface="Arial" charset="0"/>
              </a:rPr>
              <a:t>-1 </a:t>
            </a:r>
            <a:r>
              <a:rPr lang="en-US" sz="2200" b="1">
                <a:latin typeface="Arial" charset="0"/>
              </a:rPr>
              <a:t>per atom</a:t>
            </a:r>
            <a:endParaRPr lang="en-US" sz="2200" b="1" baseline="30000">
              <a:latin typeface="Arial" charset="0"/>
            </a:endParaRPr>
          </a:p>
        </p:txBody>
      </p:sp>
      <p:sp>
        <p:nvSpPr>
          <p:cNvPr id="86023" name="Line 8"/>
          <p:cNvSpPr>
            <a:spLocks noChangeShapeType="1"/>
          </p:cNvSpPr>
          <p:nvPr/>
        </p:nvSpPr>
        <p:spPr bwMode="auto">
          <a:xfrm flipH="1">
            <a:off x="4724400" y="23622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385" name="Text Box 9"/>
          <p:cNvSpPr txBox="1">
            <a:spLocks noChangeArrowheads="1"/>
          </p:cNvSpPr>
          <p:nvPr/>
        </p:nvSpPr>
        <p:spPr bwMode="auto">
          <a:xfrm>
            <a:off x="4114800" y="1905000"/>
            <a:ext cx="13716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2200" b="1">
                <a:latin typeface="Arial" charset="0"/>
              </a:rPr>
              <a:t># atoms</a:t>
            </a:r>
            <a:endParaRPr lang="en-US" sz="2200" b="1" baseline="30000">
              <a:latin typeface="Arial" charset="0"/>
            </a:endParaRPr>
          </a:p>
        </p:txBody>
      </p:sp>
      <p:sp>
        <p:nvSpPr>
          <p:cNvPr id="86025" name="Line 10"/>
          <p:cNvSpPr>
            <a:spLocks noChangeShapeType="1"/>
          </p:cNvSpPr>
          <p:nvPr/>
        </p:nvSpPr>
        <p:spPr bwMode="auto">
          <a:xfrm flipH="1">
            <a:off x="3352800" y="2362200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Line 11"/>
          <p:cNvSpPr>
            <a:spLocks noChangeShapeType="1"/>
          </p:cNvSpPr>
          <p:nvPr/>
        </p:nvSpPr>
        <p:spPr bwMode="auto">
          <a:xfrm>
            <a:off x="5562600" y="2362200"/>
            <a:ext cx="1600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Line 12"/>
          <p:cNvSpPr>
            <a:spLocks noChangeShapeType="1"/>
          </p:cNvSpPr>
          <p:nvPr/>
        </p:nvSpPr>
        <p:spPr bwMode="auto">
          <a:xfrm flipH="1">
            <a:off x="1752600" y="2438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389" name="Text Box 13"/>
          <p:cNvSpPr txBox="1">
            <a:spLocks noChangeArrowheads="1"/>
          </p:cNvSpPr>
          <p:nvPr/>
        </p:nvSpPr>
        <p:spPr bwMode="auto">
          <a:xfrm>
            <a:off x="685800" y="1905000"/>
            <a:ext cx="28194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>
                <a:latin typeface="Arial" charset="0"/>
                <a:ea typeface="+mn-ea"/>
                <a:cs typeface="+mn-cs"/>
              </a:rPr>
              <a:t>(cm</a:t>
            </a:r>
            <a:r>
              <a:rPr lang="en-US" sz="2200" b="1" baseline="30000">
                <a:latin typeface="Arial" charset="0"/>
                <a:ea typeface="+mn-ea"/>
                <a:cs typeface="+mn-cs"/>
              </a:rPr>
              <a:t>3 </a:t>
            </a:r>
            <a:r>
              <a:rPr lang="en-US" sz="2200" b="1">
                <a:latin typeface="Arial" charset="0"/>
                <a:ea typeface="+mn-ea"/>
                <a:cs typeface="+mn-cs"/>
              </a:rPr>
              <a:t>Hz / erg) sec</a:t>
            </a:r>
            <a:r>
              <a:rPr lang="en-US" sz="2200" b="1" baseline="30000">
                <a:latin typeface="Arial" charset="0"/>
                <a:ea typeface="+mn-ea"/>
                <a:cs typeface="+mn-cs"/>
              </a:rPr>
              <a:t>-1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rebuchet MS" charset="0"/>
              </a:rPr>
              <a:t>Saturation, continued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3" y="1431925"/>
            <a:ext cx="8688387" cy="5097463"/>
          </a:xfrm>
        </p:spPr>
        <p:txBody>
          <a:bodyPr/>
          <a:lstStyle/>
          <a:p>
            <a:r>
              <a:rPr lang="en-US" sz="1800" dirty="0">
                <a:latin typeface="Trebuchet MS" charset="0"/>
              </a:rPr>
              <a:t>Solve for </a:t>
            </a:r>
            <a:r>
              <a:rPr lang="en-US" sz="1800" dirty="0">
                <a:latin typeface="Geneva" charset="0"/>
              </a:rPr>
              <a:t> N</a:t>
            </a:r>
            <a:r>
              <a:rPr lang="en-US" sz="1800" baseline="-25000" dirty="0">
                <a:latin typeface="Geneva" charset="0"/>
              </a:rPr>
              <a:t>m</a:t>
            </a:r>
            <a:r>
              <a:rPr lang="en-US" sz="1800" dirty="0">
                <a:latin typeface="Geneva" charset="0"/>
              </a:rPr>
              <a:t> = </a:t>
            </a:r>
            <a:r>
              <a:rPr lang="en-US" sz="1800" dirty="0" err="1">
                <a:latin typeface="Geneva" charset="0"/>
              </a:rPr>
              <a:t>N</a:t>
            </a:r>
            <a:r>
              <a:rPr lang="en-US" sz="1800" baseline="-25000" dirty="0" err="1">
                <a:latin typeface="Geneva" charset="0"/>
              </a:rPr>
              <a:t>n</a:t>
            </a:r>
            <a:r>
              <a:rPr lang="en-US" sz="1800" dirty="0">
                <a:latin typeface="Geneva" charset="0"/>
              </a:rPr>
              <a:t> </a:t>
            </a:r>
            <a:r>
              <a:rPr lang="en-US" sz="1800" dirty="0" err="1">
                <a:latin typeface="Geneva" charset="0"/>
              </a:rPr>
              <a:t>B</a:t>
            </a:r>
            <a:r>
              <a:rPr lang="en-US" sz="1800" baseline="-25000" dirty="0" err="1">
                <a:latin typeface="Geneva" charset="0"/>
              </a:rPr>
              <a:t>nm</a:t>
            </a:r>
            <a:r>
              <a:rPr lang="en-US" sz="1800" dirty="0">
                <a:latin typeface="Geneva" charset="0"/>
              </a:rPr>
              <a:t> U(</a:t>
            </a:r>
            <a:r>
              <a:rPr lang="en-US" sz="1800" dirty="0" err="1">
                <a:latin typeface="Symbol" charset="0"/>
                <a:sym typeface="Symbol" charset="0"/>
              </a:rPr>
              <a:t>ν</a:t>
            </a:r>
            <a:r>
              <a:rPr lang="en-US" sz="1800" dirty="0">
                <a:latin typeface="Geneva" charset="0"/>
              </a:rPr>
              <a:t>) / [ </a:t>
            </a:r>
            <a:r>
              <a:rPr lang="en-US" sz="1800" dirty="0" err="1">
                <a:latin typeface="Geneva" charset="0"/>
              </a:rPr>
              <a:t>B</a:t>
            </a:r>
            <a:r>
              <a:rPr lang="en-US" sz="1800" baseline="-25000" dirty="0" err="1">
                <a:latin typeface="Geneva" charset="0"/>
              </a:rPr>
              <a:t>nm</a:t>
            </a:r>
            <a:r>
              <a:rPr lang="en-US" sz="1800" baseline="-25000" dirty="0">
                <a:latin typeface="Geneva" charset="0"/>
              </a:rPr>
              <a:t> </a:t>
            </a:r>
            <a:r>
              <a:rPr lang="en-US" sz="1800" dirty="0">
                <a:latin typeface="Geneva" charset="0"/>
              </a:rPr>
              <a:t>U(</a:t>
            </a:r>
            <a:r>
              <a:rPr lang="en-US" sz="1800" dirty="0" err="1">
                <a:latin typeface="Symbol" charset="0"/>
                <a:sym typeface="Symbol" charset="0"/>
              </a:rPr>
              <a:t>ν</a:t>
            </a:r>
            <a:r>
              <a:rPr lang="en-US" sz="1800" dirty="0">
                <a:latin typeface="Geneva" charset="0"/>
              </a:rPr>
              <a:t>) + </a:t>
            </a:r>
            <a:r>
              <a:rPr lang="en-US" sz="1800" dirty="0" err="1">
                <a:latin typeface="Geneva" charset="0"/>
              </a:rPr>
              <a:t>A</a:t>
            </a:r>
            <a:r>
              <a:rPr lang="en-US" sz="1800" baseline="-25000" dirty="0" err="1">
                <a:latin typeface="Geneva" charset="0"/>
              </a:rPr>
              <a:t>mn</a:t>
            </a:r>
            <a:r>
              <a:rPr lang="en-US" sz="1800" dirty="0">
                <a:latin typeface="Geneva" charset="0"/>
              </a:rPr>
              <a:t>]	</a:t>
            </a:r>
          </a:p>
          <a:p>
            <a:pPr>
              <a:spcBef>
                <a:spcPts val="2112"/>
              </a:spcBef>
            </a:pPr>
            <a:r>
              <a:rPr lang="en-US" sz="1800" dirty="0">
                <a:latin typeface="Trebuchet MS" charset="0"/>
              </a:rPr>
              <a:t>If we define the fraction of atoms in level m as f and the fraction in level n as ( 1 - f ) we can rewrite this equation as</a:t>
            </a:r>
          </a:p>
          <a:p>
            <a:pPr algn="ctr">
              <a:buFontTx/>
              <a:buNone/>
            </a:pPr>
            <a:r>
              <a:rPr lang="en-US" sz="1800" dirty="0">
                <a:latin typeface="Geneva" charset="0"/>
              </a:rPr>
              <a:t>  f  =  </a:t>
            </a:r>
            <a:r>
              <a:rPr lang="en-US" sz="1800" dirty="0" err="1">
                <a:latin typeface="Geneva" charset="0"/>
              </a:rPr>
              <a:t>B</a:t>
            </a:r>
            <a:r>
              <a:rPr lang="en-US" sz="1800" baseline="-25000" dirty="0" err="1">
                <a:latin typeface="Geneva" charset="0"/>
              </a:rPr>
              <a:t>mn</a:t>
            </a:r>
            <a:r>
              <a:rPr lang="en-US" sz="1800" dirty="0">
                <a:latin typeface="Geneva" charset="0"/>
              </a:rPr>
              <a:t> U(</a:t>
            </a:r>
            <a:r>
              <a:rPr lang="en-US" sz="1800" dirty="0" err="1">
                <a:latin typeface="Symbol" charset="0"/>
                <a:sym typeface="Symbol" charset="0"/>
              </a:rPr>
              <a:t>ν</a:t>
            </a:r>
            <a:r>
              <a:rPr lang="en-US" sz="1800" dirty="0">
                <a:latin typeface="Geneva" charset="0"/>
              </a:rPr>
              <a:t>) (1 - f ) / (</a:t>
            </a:r>
            <a:r>
              <a:rPr lang="en-US" sz="1800" dirty="0" err="1">
                <a:latin typeface="Geneva" charset="0"/>
              </a:rPr>
              <a:t>B</a:t>
            </a:r>
            <a:r>
              <a:rPr lang="en-US" sz="1800" baseline="-25000" dirty="0" err="1">
                <a:latin typeface="Geneva" charset="0"/>
              </a:rPr>
              <a:t>mn</a:t>
            </a:r>
            <a:r>
              <a:rPr lang="en-US" sz="1800" baseline="-25000" dirty="0">
                <a:latin typeface="Geneva" charset="0"/>
              </a:rPr>
              <a:t> </a:t>
            </a:r>
            <a:r>
              <a:rPr lang="en-US" sz="1800" dirty="0">
                <a:latin typeface="Geneva" charset="0"/>
              </a:rPr>
              <a:t>U(</a:t>
            </a:r>
            <a:r>
              <a:rPr lang="en-US" sz="1800" dirty="0" err="1">
                <a:latin typeface="Symbol" charset="0"/>
                <a:sym typeface="Symbol" charset="0"/>
              </a:rPr>
              <a:t>ν</a:t>
            </a:r>
            <a:r>
              <a:rPr lang="en-US" sz="1800" dirty="0">
                <a:latin typeface="Geneva" charset="0"/>
              </a:rPr>
              <a:t>) + </a:t>
            </a:r>
            <a:r>
              <a:rPr lang="en-US" sz="1800" dirty="0" err="1">
                <a:latin typeface="Geneva" charset="0"/>
              </a:rPr>
              <a:t>A</a:t>
            </a:r>
            <a:r>
              <a:rPr lang="en-US" sz="1800" baseline="-25000" dirty="0" err="1">
                <a:latin typeface="Geneva" charset="0"/>
              </a:rPr>
              <a:t>mn</a:t>
            </a:r>
            <a:r>
              <a:rPr lang="en-US" sz="1800" dirty="0">
                <a:latin typeface="Geneva" charset="0"/>
              </a:rPr>
              <a:t>)</a:t>
            </a:r>
          </a:p>
          <a:p>
            <a:pPr algn="ctr">
              <a:buFontTx/>
              <a:buNone/>
            </a:pPr>
            <a:r>
              <a:rPr lang="en-US" sz="1800" dirty="0">
                <a:latin typeface="Geneva" charset="0"/>
              </a:rPr>
              <a:t>			 f  =  1/[2  +  </a:t>
            </a:r>
            <a:r>
              <a:rPr lang="en-US" sz="1800" dirty="0" err="1">
                <a:latin typeface="Geneva" charset="0"/>
              </a:rPr>
              <a:t>A</a:t>
            </a:r>
            <a:r>
              <a:rPr lang="en-US" sz="1800" baseline="-25000" dirty="0" err="1">
                <a:latin typeface="Geneva" charset="0"/>
              </a:rPr>
              <a:t>mn</a:t>
            </a:r>
            <a:r>
              <a:rPr lang="en-US" sz="1800" dirty="0">
                <a:latin typeface="Geneva" charset="0"/>
              </a:rPr>
              <a:t>/ </a:t>
            </a:r>
            <a:r>
              <a:rPr lang="en-US" sz="1800" dirty="0" err="1">
                <a:latin typeface="Geneva" charset="0"/>
              </a:rPr>
              <a:t>B</a:t>
            </a:r>
            <a:r>
              <a:rPr lang="en-US" sz="1800" baseline="-25000" dirty="0" err="1">
                <a:latin typeface="Geneva" charset="0"/>
              </a:rPr>
              <a:t>mn</a:t>
            </a:r>
            <a:r>
              <a:rPr lang="en-US" sz="1800" dirty="0" err="1">
                <a:latin typeface="Geneva" charset="0"/>
              </a:rPr>
              <a:t>U</a:t>
            </a:r>
            <a:r>
              <a:rPr lang="en-US" sz="1800" dirty="0">
                <a:latin typeface="Geneva" charset="0"/>
              </a:rPr>
              <a:t>(</a:t>
            </a:r>
            <a:r>
              <a:rPr lang="en-US" sz="1800" dirty="0" err="1">
                <a:latin typeface="Symbol" charset="0"/>
                <a:sym typeface="Symbol" charset="0"/>
              </a:rPr>
              <a:t>ν</a:t>
            </a:r>
            <a:r>
              <a:rPr lang="en-US" sz="1800" dirty="0">
                <a:latin typeface="Geneva" charset="0"/>
              </a:rPr>
              <a:t>)]				</a:t>
            </a:r>
          </a:p>
          <a:p>
            <a:pPr>
              <a:spcBef>
                <a:spcPts val="2712"/>
              </a:spcBef>
            </a:pPr>
            <a:r>
              <a:rPr lang="en-US" sz="1800" dirty="0">
                <a:latin typeface="Trebuchet MS" charset="0"/>
              </a:rPr>
              <a:t>This equation shows that at low levels of</a:t>
            </a:r>
            <a:r>
              <a:rPr lang="en-US" sz="1800" dirty="0">
                <a:latin typeface="Geneva" charset="0"/>
              </a:rPr>
              <a:t> </a:t>
            </a:r>
            <a:r>
              <a:rPr lang="en-US" sz="1800" dirty="0">
                <a:latin typeface="Trebuchet MS" charset="0"/>
              </a:rPr>
              <a:t>radiation</a:t>
            </a:r>
            <a:r>
              <a:rPr lang="en-US" sz="1800" dirty="0">
                <a:latin typeface="Geneva" charset="0"/>
              </a:rPr>
              <a:t> U(</a:t>
            </a:r>
            <a:r>
              <a:rPr lang="en-US" sz="1800" dirty="0" err="1">
                <a:latin typeface="Symbol" charset="0"/>
                <a:sym typeface="Symbol" charset="0"/>
              </a:rPr>
              <a:t>ν</a:t>
            </a:r>
            <a:r>
              <a:rPr lang="en-US" sz="1800" dirty="0">
                <a:latin typeface="Geneva" charset="0"/>
              </a:rPr>
              <a:t>) </a:t>
            </a:r>
            <a:r>
              <a:rPr lang="en-US" sz="1800" dirty="0">
                <a:latin typeface="Trebuchet MS" charset="0"/>
              </a:rPr>
              <a:t>the fraction of atoms in the upper level is  </a:t>
            </a:r>
            <a:r>
              <a:rPr lang="en-US" sz="1800" dirty="0">
                <a:latin typeface="Geneva" charset="0"/>
              </a:rPr>
              <a:t> </a:t>
            </a:r>
            <a:r>
              <a:rPr lang="en-US" sz="1800" dirty="0" err="1">
                <a:latin typeface="Geneva" charset="0"/>
              </a:rPr>
              <a:t>B</a:t>
            </a:r>
            <a:r>
              <a:rPr lang="en-US" sz="1800" baseline="-25000" dirty="0" err="1">
                <a:latin typeface="Geneva" charset="0"/>
              </a:rPr>
              <a:t>mn</a:t>
            </a:r>
            <a:r>
              <a:rPr lang="en-US" sz="1800" baseline="-25000" dirty="0">
                <a:latin typeface="Geneva" charset="0"/>
              </a:rPr>
              <a:t> </a:t>
            </a:r>
            <a:r>
              <a:rPr lang="en-US" sz="1800" dirty="0">
                <a:latin typeface="Geneva" charset="0"/>
              </a:rPr>
              <a:t>U(</a:t>
            </a:r>
            <a:r>
              <a:rPr lang="en-US" sz="1800" dirty="0" err="1">
                <a:latin typeface="Symbol" charset="0"/>
                <a:sym typeface="Symbol" charset="0"/>
              </a:rPr>
              <a:t>ν</a:t>
            </a:r>
            <a:r>
              <a:rPr lang="en-US" sz="1800" dirty="0">
                <a:latin typeface="Geneva" charset="0"/>
              </a:rPr>
              <a:t>) / </a:t>
            </a:r>
            <a:r>
              <a:rPr lang="en-US" sz="1800" dirty="0" err="1">
                <a:latin typeface="Geneva" charset="0"/>
              </a:rPr>
              <a:t>A</a:t>
            </a:r>
            <a:r>
              <a:rPr lang="en-US" sz="1800" baseline="-25000" dirty="0" err="1">
                <a:latin typeface="Geneva" charset="0"/>
              </a:rPr>
              <a:t>mn</a:t>
            </a:r>
            <a:r>
              <a:rPr lang="en-US" sz="1800" dirty="0">
                <a:latin typeface="Geneva" charset="0"/>
              </a:rPr>
              <a:t>  </a:t>
            </a:r>
          </a:p>
          <a:p>
            <a:pPr>
              <a:spcBef>
                <a:spcPts val="2712"/>
              </a:spcBef>
            </a:pPr>
            <a:r>
              <a:rPr lang="en-US" sz="1800" dirty="0">
                <a:latin typeface="Trebuchet MS" charset="0"/>
              </a:rPr>
              <a:t>As the radiation density increases, fraction of atoms in upper level saturates to a maximum level of 1/2 for an infinite value of</a:t>
            </a:r>
            <a:r>
              <a:rPr lang="en-US" sz="1800" dirty="0">
                <a:latin typeface="Geneva" charset="0"/>
              </a:rPr>
              <a:t>  U (</a:t>
            </a:r>
            <a:r>
              <a:rPr lang="en-US" sz="1800" dirty="0" err="1">
                <a:latin typeface="Symbol" charset="0"/>
                <a:sym typeface="Symbol" charset="0"/>
              </a:rPr>
              <a:t>ν</a:t>
            </a:r>
            <a:r>
              <a:rPr lang="en-US" sz="1800" dirty="0">
                <a:latin typeface="Geneva" charset="0"/>
              </a:rPr>
              <a:t>). </a:t>
            </a:r>
          </a:p>
          <a:p>
            <a:pPr>
              <a:spcBef>
                <a:spcPts val="2712"/>
              </a:spcBef>
            </a:pPr>
            <a:r>
              <a:rPr lang="en-US" sz="1800" dirty="0">
                <a:latin typeface="Trebuchet MS" charset="0"/>
              </a:rPr>
              <a:t>Define a saturation level as radiation field generating 1/2 this max:</a:t>
            </a:r>
            <a:endParaRPr lang="en-US" sz="1800" dirty="0">
              <a:latin typeface="Geneva" charset="0"/>
            </a:endParaRPr>
          </a:p>
          <a:p>
            <a:pPr algn="ctr">
              <a:buFontTx/>
              <a:buNone/>
            </a:pPr>
            <a:r>
              <a:rPr lang="en-US" sz="1800" dirty="0">
                <a:latin typeface="Geneva" charset="0"/>
              </a:rPr>
              <a:t>		</a:t>
            </a:r>
            <a:r>
              <a:rPr lang="en-US" sz="1800" dirty="0" err="1">
                <a:latin typeface="Geneva" charset="0"/>
              </a:rPr>
              <a:t>U</a:t>
            </a:r>
            <a:r>
              <a:rPr lang="en-US" sz="1800" baseline="-25000" dirty="0" err="1">
                <a:latin typeface="Geneva" charset="0"/>
              </a:rPr>
              <a:t>sat</a:t>
            </a:r>
            <a:r>
              <a:rPr lang="en-US" sz="1800" dirty="0">
                <a:latin typeface="Geneva" charset="0"/>
              </a:rPr>
              <a:t>(</a:t>
            </a:r>
            <a:r>
              <a:rPr lang="en-US" sz="1800" dirty="0" err="1">
                <a:latin typeface="Symbol" charset="0"/>
                <a:sym typeface="Symbol" charset="0"/>
              </a:rPr>
              <a:t>ν</a:t>
            </a:r>
            <a:r>
              <a:rPr lang="en-US" sz="1800" dirty="0">
                <a:latin typeface="Geneva" charset="0"/>
              </a:rPr>
              <a:t>)	= </a:t>
            </a:r>
            <a:r>
              <a:rPr lang="en-US" sz="1800" dirty="0" err="1">
                <a:latin typeface="Geneva" charset="0"/>
              </a:rPr>
              <a:t>A</a:t>
            </a:r>
            <a:r>
              <a:rPr lang="en-US" sz="1800" baseline="-25000" dirty="0" err="1">
                <a:latin typeface="Geneva" charset="0"/>
              </a:rPr>
              <a:t>mn</a:t>
            </a:r>
            <a:r>
              <a:rPr lang="en-US" sz="1800" dirty="0">
                <a:latin typeface="Geneva" charset="0"/>
              </a:rPr>
              <a:t>/2B</a:t>
            </a:r>
            <a:r>
              <a:rPr lang="en-US" sz="1800" baseline="-25000" dirty="0">
                <a:latin typeface="Geneva" charset="0"/>
              </a:rPr>
              <a:t>mn			</a:t>
            </a:r>
            <a:r>
              <a:rPr lang="en-US" sz="1800" dirty="0">
                <a:latin typeface="Geneva" charset="0"/>
              </a:rPr>
              <a:t>	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0"/>
            <a:ext cx="7162800" cy="1412875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U</a:t>
            </a:r>
            <a:r>
              <a:rPr lang="en-US" baseline="-25000">
                <a:latin typeface="Trebuchet MS" charset="0"/>
              </a:rPr>
              <a:t>sat</a:t>
            </a:r>
            <a:r>
              <a:rPr lang="en-US">
                <a:latin typeface="Trebuchet MS" charset="0"/>
              </a:rPr>
              <a:t> is not a cliff: fraction in upper state keeps increasing for U &gt;&gt; U</a:t>
            </a:r>
            <a:r>
              <a:rPr lang="en-US" baseline="-25000">
                <a:latin typeface="Trebuchet MS" charset="0"/>
              </a:rPr>
              <a:t>sat</a:t>
            </a:r>
            <a:endParaRPr lang="en-US">
              <a:latin typeface="Trebuchet MS" charset="0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45200"/>
            <a:ext cx="8534400" cy="431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latin typeface="Trebuchet MS" charset="0"/>
            </a:endParaRPr>
          </a:p>
        </p:txBody>
      </p:sp>
      <p:graphicFrame>
        <p:nvGraphicFramePr>
          <p:cNvPr id="90115" name="Object 2"/>
          <p:cNvGraphicFramePr>
            <a:graphicFrameLocks noChangeAspect="1"/>
          </p:cNvGraphicFramePr>
          <p:nvPr/>
        </p:nvGraphicFramePr>
        <p:xfrm>
          <a:off x="242888" y="1338263"/>
          <a:ext cx="7640637" cy="522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5" name="Worksheet" r:id="rId4" imgW="36144200" imgH="24714200" progId="Excel.Sheet.8">
                  <p:embed/>
                </p:oleObj>
              </mc:Choice>
              <mc:Fallback>
                <p:oleObj name="Worksheet" r:id="rId4" imgW="36144200" imgH="247142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338263"/>
                        <a:ext cx="7640637" cy="5222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6" name="Line 5"/>
          <p:cNvSpPr>
            <a:spLocks noChangeShapeType="1"/>
          </p:cNvSpPr>
          <p:nvPr/>
        </p:nvSpPr>
        <p:spPr bwMode="auto">
          <a:xfrm flipV="1">
            <a:off x="1749425" y="2109788"/>
            <a:ext cx="0" cy="3663950"/>
          </a:xfrm>
          <a:prstGeom prst="line">
            <a:avLst/>
          </a:prstGeom>
          <a:noFill/>
          <a:ln w="38100">
            <a:solidFill>
              <a:srgbClr val="969696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Line 6"/>
          <p:cNvSpPr>
            <a:spLocks noChangeShapeType="1"/>
          </p:cNvSpPr>
          <p:nvPr/>
        </p:nvSpPr>
        <p:spPr bwMode="auto">
          <a:xfrm>
            <a:off x="1123950" y="3956050"/>
            <a:ext cx="6486525" cy="0"/>
          </a:xfrm>
          <a:prstGeom prst="line">
            <a:avLst/>
          </a:prstGeom>
          <a:noFill/>
          <a:ln w="50800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Text Box 7"/>
          <p:cNvSpPr txBox="1">
            <a:spLocks noChangeArrowheads="1"/>
          </p:cNvSpPr>
          <p:nvPr/>
        </p:nvSpPr>
        <p:spPr bwMode="auto">
          <a:xfrm>
            <a:off x="2049463" y="4664075"/>
            <a:ext cx="5322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A21520"/>
                </a:solidFill>
                <a:latin typeface="Trebuchet MS Bold" charset="0"/>
              </a:rPr>
              <a:t>linear response to increased laser power</a:t>
            </a:r>
          </a:p>
        </p:txBody>
      </p:sp>
      <p:sp>
        <p:nvSpPr>
          <p:cNvPr id="90119" name="Line 8"/>
          <p:cNvSpPr>
            <a:spLocks noChangeShapeType="1"/>
          </p:cNvSpPr>
          <p:nvPr/>
        </p:nvSpPr>
        <p:spPr bwMode="auto">
          <a:xfrm flipH="1">
            <a:off x="1347788" y="4865688"/>
            <a:ext cx="712787" cy="146050"/>
          </a:xfrm>
          <a:prstGeom prst="line">
            <a:avLst/>
          </a:prstGeom>
          <a:noFill/>
          <a:ln w="28575">
            <a:solidFill>
              <a:srgbClr val="A215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146050"/>
            <a:ext cx="7162800" cy="12954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Saturation, continued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7986713" cy="487680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100000"/>
              </a:spcBef>
            </a:pPr>
            <a:r>
              <a:rPr lang="en-US" sz="2000" dirty="0">
                <a:latin typeface="Trebuchet MS Bold" charset="0"/>
              </a:rPr>
              <a:t>The ratio </a:t>
            </a:r>
            <a:r>
              <a:rPr lang="en-US" sz="2000" dirty="0" err="1">
                <a:latin typeface="Trebuchet MS Bold" charset="0"/>
              </a:rPr>
              <a:t>A</a:t>
            </a:r>
            <a:r>
              <a:rPr lang="en-US" sz="2000" baseline="-25000" dirty="0" err="1">
                <a:latin typeface="Trebuchet MS Bold" charset="0"/>
              </a:rPr>
              <a:t>mn</a:t>
            </a:r>
            <a:r>
              <a:rPr lang="en-US" sz="2000" dirty="0">
                <a:latin typeface="Trebuchet MS Bold" charset="0"/>
              </a:rPr>
              <a:t>/</a:t>
            </a:r>
            <a:r>
              <a:rPr lang="en-US" sz="2000" dirty="0" err="1">
                <a:latin typeface="Trebuchet MS Bold" charset="0"/>
              </a:rPr>
              <a:t>B</a:t>
            </a:r>
            <a:r>
              <a:rPr lang="en-US" sz="2000" baseline="-25000" dirty="0" err="1">
                <a:latin typeface="Trebuchet MS Bold" charset="0"/>
              </a:rPr>
              <a:t>mn</a:t>
            </a:r>
            <a:r>
              <a:rPr lang="en-US" sz="2000" dirty="0">
                <a:latin typeface="Trebuchet MS Bold" charset="0"/>
              </a:rPr>
              <a:t> is known from Planck's black body formula and is equal to</a:t>
            </a:r>
            <a:r>
              <a:rPr lang="en-US" sz="1800" dirty="0">
                <a:latin typeface="Geneva" charset="0"/>
              </a:rPr>
              <a:t>   </a:t>
            </a:r>
            <a:r>
              <a:rPr lang="en-US" sz="2000" dirty="0">
                <a:latin typeface="Geneva" charset="0"/>
              </a:rPr>
              <a:t>8</a:t>
            </a:r>
            <a:r>
              <a:rPr lang="en-US" sz="2000" dirty="0">
                <a:latin typeface="Symbol" charset="0"/>
                <a:sym typeface="Symbol" charset="0"/>
              </a:rPr>
              <a:t>π</a:t>
            </a:r>
            <a:r>
              <a:rPr lang="en-US" sz="2000" dirty="0">
                <a:latin typeface="Geneva" charset="0"/>
              </a:rPr>
              <a:t>h</a:t>
            </a:r>
            <a:r>
              <a:rPr lang="en-US" sz="2000" dirty="0">
                <a:latin typeface="Symbol" charset="0"/>
                <a:sym typeface="Symbol" charset="0"/>
              </a:rPr>
              <a:t>ν</a:t>
            </a:r>
            <a:r>
              <a:rPr lang="en-US" sz="2000" baseline="30000" dirty="0">
                <a:latin typeface="Geneva" charset="0"/>
              </a:rPr>
              <a:t>3</a:t>
            </a:r>
            <a:r>
              <a:rPr lang="en-US" sz="2000" dirty="0">
                <a:latin typeface="Geneva" charset="0"/>
              </a:rPr>
              <a:t>/c</a:t>
            </a:r>
            <a:r>
              <a:rPr lang="en-US" sz="2000" baseline="30000" dirty="0">
                <a:latin typeface="Geneva" charset="0"/>
              </a:rPr>
              <a:t>3</a:t>
            </a:r>
            <a:r>
              <a:rPr lang="en-US" sz="1800" baseline="30000" dirty="0">
                <a:latin typeface="Geneva" charset="0"/>
              </a:rPr>
              <a:t>   </a:t>
            </a:r>
            <a:r>
              <a:rPr lang="en-US" sz="2000" dirty="0">
                <a:latin typeface="Trebuchet MS Bold" charset="0"/>
              </a:rPr>
              <a:t>joules cm</a:t>
            </a:r>
            <a:r>
              <a:rPr lang="en-US" sz="2000" baseline="30000" dirty="0">
                <a:latin typeface="Trebuchet MS Bold" charset="0"/>
              </a:rPr>
              <a:t>-3</a:t>
            </a:r>
            <a:r>
              <a:rPr lang="en-US" sz="2000" dirty="0">
                <a:latin typeface="Trebuchet MS Bold" charset="0"/>
              </a:rPr>
              <a:t> Hz</a:t>
            </a:r>
            <a:endParaRPr lang="en-US" sz="1800" dirty="0">
              <a:latin typeface="Geneva" charset="0"/>
            </a:endParaRPr>
          </a:p>
          <a:p>
            <a:pPr>
              <a:lnSpc>
                <a:spcPct val="140000"/>
              </a:lnSpc>
              <a:spcBef>
                <a:spcPct val="100000"/>
              </a:spcBef>
            </a:pPr>
            <a:r>
              <a:rPr lang="en-US" sz="2000" dirty="0">
                <a:latin typeface="Trebuchet MS Bold" charset="0"/>
              </a:rPr>
              <a:t>The intensity of the radiation field I ( </a:t>
            </a:r>
            <a:r>
              <a:rPr lang="en-US" sz="1800" dirty="0" err="1">
                <a:latin typeface="Symbol" charset="0"/>
                <a:sym typeface="Symbol" charset="0"/>
              </a:rPr>
              <a:t>ν</a:t>
            </a:r>
            <a:r>
              <a:rPr lang="en-US" sz="2000" dirty="0">
                <a:latin typeface="Trebuchet MS Bold" charset="0"/>
              </a:rPr>
              <a:t>) is related to U ( </a:t>
            </a:r>
            <a:r>
              <a:rPr lang="en-US" sz="1800" dirty="0" err="1">
                <a:latin typeface="Symbol" charset="0"/>
                <a:sym typeface="Symbol" charset="0"/>
              </a:rPr>
              <a:t>ν</a:t>
            </a:r>
            <a:r>
              <a:rPr lang="en-US" sz="2000" dirty="0">
                <a:latin typeface="Trebuchet MS Bold" charset="0"/>
              </a:rPr>
              <a:t>) by</a:t>
            </a:r>
          </a:p>
          <a:p>
            <a:pPr algn="ctr">
              <a:lnSpc>
                <a:spcPct val="140000"/>
              </a:lnSpc>
              <a:spcBef>
                <a:spcPct val="100000"/>
              </a:spcBef>
              <a:buFontTx/>
              <a:buNone/>
            </a:pPr>
            <a:r>
              <a:rPr lang="en-US" sz="1800" dirty="0">
                <a:latin typeface="Geneva" charset="0"/>
              </a:rPr>
              <a:t>		</a:t>
            </a:r>
            <a:r>
              <a:rPr lang="en-US" sz="2000" dirty="0">
                <a:latin typeface="Geneva" charset="0"/>
              </a:rPr>
              <a:t>I (</a:t>
            </a:r>
            <a:r>
              <a:rPr lang="en-US" sz="2000" dirty="0" err="1">
                <a:latin typeface="Symbol" charset="0"/>
                <a:sym typeface="Symbol" charset="0"/>
              </a:rPr>
              <a:t>ν</a:t>
            </a:r>
            <a:r>
              <a:rPr lang="en-US" sz="2000" dirty="0">
                <a:latin typeface="Geneva" charset="0"/>
              </a:rPr>
              <a:t>) = U ( </a:t>
            </a:r>
            <a:r>
              <a:rPr lang="en-US" sz="2000" dirty="0" err="1">
                <a:latin typeface="Symbol" charset="0"/>
                <a:sym typeface="Symbol" charset="0"/>
              </a:rPr>
              <a:t>ν</a:t>
            </a:r>
            <a:r>
              <a:rPr lang="en-US" sz="2000" dirty="0">
                <a:latin typeface="Geneva" charset="0"/>
              </a:rPr>
              <a:t>)</a:t>
            </a:r>
            <a:r>
              <a:rPr lang="en-US" sz="1800" dirty="0">
                <a:latin typeface="Geneva" charset="0"/>
              </a:rPr>
              <a:t> c  </a:t>
            </a:r>
            <a:r>
              <a:rPr lang="en-US" sz="2000" dirty="0">
                <a:latin typeface="Trebuchet MS Bold" charset="0"/>
              </a:rPr>
              <a:t>watts/cm</a:t>
            </a:r>
            <a:r>
              <a:rPr lang="en-US" sz="2000" baseline="30000" dirty="0">
                <a:latin typeface="Trebuchet MS Bold" charset="0"/>
              </a:rPr>
              <a:t>2</a:t>
            </a:r>
            <a:r>
              <a:rPr lang="en-US" sz="2000" dirty="0">
                <a:latin typeface="Trebuchet MS Bold" charset="0"/>
              </a:rPr>
              <a:t> Hz</a:t>
            </a:r>
            <a:r>
              <a:rPr lang="en-US" sz="1800" dirty="0">
                <a:latin typeface="Geneva" charset="0"/>
              </a:rPr>
              <a:t>				</a:t>
            </a:r>
          </a:p>
          <a:p>
            <a:pPr algn="ctr">
              <a:lnSpc>
                <a:spcPct val="140000"/>
              </a:lnSpc>
              <a:spcBef>
                <a:spcPct val="100000"/>
              </a:spcBef>
              <a:buFontTx/>
              <a:buNone/>
            </a:pPr>
            <a:r>
              <a:rPr lang="en-US" sz="2000" dirty="0" err="1">
                <a:latin typeface="Geneva" charset="0"/>
              </a:rPr>
              <a:t>I</a:t>
            </a:r>
            <a:r>
              <a:rPr lang="en-US" sz="2000" baseline="-25000" dirty="0" err="1">
                <a:latin typeface="Geneva" charset="0"/>
              </a:rPr>
              <a:t>sat</a:t>
            </a:r>
            <a:r>
              <a:rPr lang="en-US" sz="2000" dirty="0">
                <a:latin typeface="Geneva" charset="0"/>
              </a:rPr>
              <a:t> </a:t>
            </a:r>
            <a:r>
              <a:rPr lang="en-US" sz="2000" dirty="0">
                <a:latin typeface="Euclid Symbol" charset="0"/>
                <a:sym typeface="Symbol" charset="0"/>
              </a:rPr>
              <a:t>≈</a:t>
            </a:r>
            <a:r>
              <a:rPr lang="en-US" sz="2000" dirty="0">
                <a:latin typeface="Geneva" charset="0"/>
              </a:rPr>
              <a:t> 9.48 </a:t>
            </a:r>
            <a:r>
              <a:rPr lang="en-US" sz="2000" dirty="0" err="1">
                <a:latin typeface="Geneva" charset="0"/>
              </a:rPr>
              <a:t>mW</a:t>
            </a:r>
            <a:r>
              <a:rPr lang="en-US" sz="2000" dirty="0">
                <a:latin typeface="Geneva" charset="0"/>
              </a:rPr>
              <a:t>/cm</a:t>
            </a:r>
            <a:r>
              <a:rPr lang="en-US" sz="2000" baseline="30000" dirty="0">
                <a:latin typeface="Geneva" charset="0"/>
              </a:rPr>
              <a:t>2   </a:t>
            </a:r>
            <a:r>
              <a:rPr lang="en-US" sz="2000" dirty="0">
                <a:latin typeface="Trebuchet MS Bold" charset="0"/>
              </a:rPr>
              <a:t>for linearly polarized light</a:t>
            </a:r>
            <a:r>
              <a:rPr lang="en-US" sz="2000" dirty="0">
                <a:latin typeface="Geneva" charset="0"/>
              </a:rPr>
              <a:t> </a:t>
            </a:r>
            <a:endParaRPr lang="en-US" sz="1800" baseline="30000" dirty="0">
              <a:latin typeface="Geneva" charset="0"/>
            </a:endParaRPr>
          </a:p>
          <a:p>
            <a:pPr>
              <a:lnSpc>
                <a:spcPct val="140000"/>
              </a:lnSpc>
              <a:spcBef>
                <a:spcPct val="100000"/>
              </a:spcBef>
            </a:pPr>
            <a:r>
              <a:rPr lang="en-US" sz="2000" dirty="0">
                <a:latin typeface="Trebuchet MS Bold" charset="0"/>
              </a:rPr>
              <a:t>In terms of photons</a:t>
            </a:r>
            <a:r>
              <a:rPr lang="en-US" sz="1800" b="0" dirty="0">
                <a:latin typeface="Geneva" charset="0"/>
              </a:rPr>
              <a:t> </a:t>
            </a:r>
            <a:r>
              <a:rPr lang="en-US" sz="2000" b="0" dirty="0" err="1">
                <a:latin typeface="Geneva" charset="0"/>
              </a:rPr>
              <a:t>N</a:t>
            </a:r>
            <a:r>
              <a:rPr lang="en-US" sz="2000" b="0" baseline="-25000" dirty="0" err="1">
                <a:latin typeface="Geneva" charset="0"/>
              </a:rPr>
              <a:t>sat</a:t>
            </a:r>
            <a:r>
              <a:rPr lang="en-US" sz="2000" b="0" dirty="0">
                <a:latin typeface="Geneva" charset="0"/>
              </a:rPr>
              <a:t> = </a:t>
            </a:r>
            <a:r>
              <a:rPr lang="en-US" sz="2000" dirty="0">
                <a:latin typeface="Geneva" charset="0"/>
              </a:rPr>
              <a:t>a few x 10</a:t>
            </a:r>
            <a:r>
              <a:rPr lang="en-US" sz="2000" baseline="30000" dirty="0">
                <a:latin typeface="Geneva" charset="0"/>
              </a:rPr>
              <a:t>16</a:t>
            </a:r>
            <a:r>
              <a:rPr lang="en-US" sz="2000" b="0" dirty="0">
                <a:latin typeface="Geneva" charset="0"/>
              </a:rPr>
              <a:t> </a:t>
            </a:r>
            <a:r>
              <a:rPr lang="en-US" sz="2000" dirty="0">
                <a:latin typeface="Trebuchet MS Bold" charset="0"/>
              </a:rPr>
              <a:t>photons/sec. </a:t>
            </a:r>
          </a:p>
          <a:p>
            <a:pPr>
              <a:spcBef>
                <a:spcPct val="100000"/>
              </a:spcBef>
            </a:pPr>
            <a:r>
              <a:rPr lang="en-US" sz="2000" dirty="0">
                <a:latin typeface="Trebuchet MS Bold" charset="0"/>
              </a:rPr>
              <a:t>CW (continuous wave) lasers produce more return/watt than pulsed lasers because of lower peak power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</a:rPr>
              <a:t>Outline of laser guide star topics 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0188"/>
            <a:ext cx="7802563" cy="4916487"/>
          </a:xfrm>
        </p:spPr>
        <p:txBody>
          <a:bodyPr/>
          <a:lstStyle/>
          <a:p>
            <a:pPr marL="455613" indent="-455613">
              <a:spcBef>
                <a:spcPct val="30000"/>
              </a:spcBef>
              <a:buFontTx/>
              <a:buNone/>
            </a:pPr>
            <a:endParaRPr lang="en-US" dirty="0">
              <a:latin typeface="Trebuchet MS" charset="0"/>
            </a:endParaRPr>
          </a:p>
          <a:p>
            <a:pPr>
              <a:lnSpc>
                <a:spcPct val="130000"/>
              </a:lnSpc>
              <a:spcBef>
                <a:spcPct val="30000"/>
              </a:spcBef>
              <a:spcAft>
                <a:spcPct val="250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>
                <a:latin typeface="Trebuchet MS" charset="0"/>
              </a:rPr>
              <a:t> Why are laser guide stars needed?</a:t>
            </a:r>
          </a:p>
          <a:p>
            <a:pPr>
              <a:lnSpc>
                <a:spcPct val="13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dirty="0">
                <a:latin typeface="Trebuchet MS" charset="0"/>
              </a:rPr>
              <a:t> Principles of laser scattering in the atmosphere</a:t>
            </a:r>
          </a:p>
          <a:p>
            <a:pPr>
              <a:lnSpc>
                <a:spcPct val="13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dirty="0">
                <a:latin typeface="Trebuchet MS" charset="0"/>
              </a:rPr>
              <a:t>What is the sodium layer?  How does it behave?</a:t>
            </a:r>
          </a:p>
          <a:p>
            <a:pPr>
              <a:lnSpc>
                <a:spcPct val="13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dirty="0">
                <a:latin typeface="Trebuchet MS" charset="0"/>
              </a:rPr>
              <a:t>Physics of sodium atom excitation</a:t>
            </a:r>
          </a:p>
          <a:p>
            <a:pPr marL="455613" indent="-455613">
              <a:lnSpc>
                <a:spcPct val="130000"/>
              </a:lnSpc>
              <a:spcBef>
                <a:spcPct val="30000"/>
              </a:spcBef>
            </a:pPr>
            <a:r>
              <a:rPr lang="en-US" dirty="0">
                <a:latin typeface="Trebuchet MS" charset="0"/>
              </a:rPr>
              <a:t>Lasers used in astronomical laser guide star AO</a:t>
            </a:r>
          </a:p>
          <a:p>
            <a:pPr marL="455613" indent="-455613">
              <a:lnSpc>
                <a:spcPct val="130000"/>
              </a:lnSpc>
              <a:spcBef>
                <a:spcPct val="30000"/>
              </a:spcBef>
            </a:pPr>
            <a:r>
              <a:rPr lang="en-US" dirty="0" err="1">
                <a:latin typeface="Trebuchet MS" charset="0"/>
              </a:rPr>
              <a:t>Wavefront</a:t>
            </a:r>
            <a:r>
              <a:rPr lang="en-US" dirty="0">
                <a:latin typeface="Trebuchet MS" charset="0"/>
              </a:rPr>
              <a:t> errors for laser guide star AO</a:t>
            </a:r>
            <a:endParaRPr lang="en-US" dirty="0">
              <a:solidFill>
                <a:schemeClr val="tx2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163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ure8.2010.v3">
  <a:themeElements>
    <a:clrScheme name="">
      <a:dk1>
        <a:srgbClr val="000000"/>
      </a:dk1>
      <a:lt1>
        <a:srgbClr val="FFFFFF"/>
      </a:lt1>
      <a:dk2>
        <a:srgbClr val="8901F3"/>
      </a:dk2>
      <a:lt2>
        <a:srgbClr val="FFCD7F"/>
      </a:lt2>
      <a:accent1>
        <a:srgbClr val="A8C2FF"/>
      </a:accent1>
      <a:accent2>
        <a:srgbClr val="7AFF7A"/>
      </a:accent2>
      <a:accent3>
        <a:srgbClr val="C4AAF8"/>
      </a:accent3>
      <a:accent4>
        <a:srgbClr val="DADADA"/>
      </a:accent4>
      <a:accent5>
        <a:srgbClr val="D1DDFF"/>
      </a:accent5>
      <a:accent6>
        <a:srgbClr val="6EE76E"/>
      </a:accent6>
      <a:hlink>
        <a:srgbClr val="FFA3B3"/>
      </a:hlink>
      <a:folHlink>
        <a:srgbClr val="CECECE"/>
      </a:folHlink>
    </a:clrScheme>
    <a:fontScheme name="Lecture8.2010.v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ecture8.2010.v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8.2010.v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8.2010.v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8.2010.v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8.2010.v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8.2010.v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8.2010.v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cture8.2008.v1">
  <a:themeElements>
    <a:clrScheme name="">
      <a:dk1>
        <a:srgbClr val="000000"/>
      </a:dk1>
      <a:lt1>
        <a:srgbClr val="FFFFFF"/>
      </a:lt1>
      <a:dk2>
        <a:srgbClr val="8901F3"/>
      </a:dk2>
      <a:lt2>
        <a:srgbClr val="FFCD7F"/>
      </a:lt2>
      <a:accent1>
        <a:srgbClr val="A8C2FF"/>
      </a:accent1>
      <a:accent2>
        <a:srgbClr val="7AFF7A"/>
      </a:accent2>
      <a:accent3>
        <a:srgbClr val="C4AAF8"/>
      </a:accent3>
      <a:accent4>
        <a:srgbClr val="DADADA"/>
      </a:accent4>
      <a:accent5>
        <a:srgbClr val="D1DDFF"/>
      </a:accent5>
      <a:accent6>
        <a:srgbClr val="6EE76E"/>
      </a:accent6>
      <a:hlink>
        <a:srgbClr val="FFA3B3"/>
      </a:hlink>
      <a:folHlink>
        <a:srgbClr val="CECECE"/>
      </a:folHlink>
    </a:clrScheme>
    <a:fontScheme name="Lecture8.2008.v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ecture8.2008.v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8.2008.v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8.2008.v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8.2008.v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8.2008.v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8.2008.v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8.2008.v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maxpower:Users:max:Desktop:AY289C 2010:WEB_HOME:Lectures:Lecture8:Lecture8.2010.v3.ppt</Template>
  <TotalTime>1539</TotalTime>
  <Words>1791</Words>
  <Application>Microsoft Macintosh PowerPoint</Application>
  <PresentationFormat>On-screen Show (4:3)</PresentationFormat>
  <Paragraphs>231</Paragraphs>
  <Slides>34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Euclid Symbol</vt:lpstr>
      <vt:lpstr>ヒラギノ角ゴ Pro W3</vt:lpstr>
      <vt:lpstr>Arial</vt:lpstr>
      <vt:lpstr>Geneva</vt:lpstr>
      <vt:lpstr>Helvetica</vt:lpstr>
      <vt:lpstr>Symbol</vt:lpstr>
      <vt:lpstr>Tahoma</vt:lpstr>
      <vt:lpstr>Times</vt:lpstr>
      <vt:lpstr>Trebuchet MS</vt:lpstr>
      <vt:lpstr>Trebuchet MS Bold</vt:lpstr>
      <vt:lpstr>Wingdings</vt:lpstr>
      <vt:lpstr>Lecture8.2010.v3</vt:lpstr>
      <vt:lpstr>Lecture8.2008.v1</vt:lpstr>
      <vt:lpstr>Equation</vt:lpstr>
      <vt:lpstr>Worksheet</vt:lpstr>
      <vt:lpstr>Lecture 12 Part 1: Lasers  for Guide Stars</vt:lpstr>
      <vt:lpstr>Outline of laser guide star topics </vt:lpstr>
      <vt:lpstr>Atomic processes for two-level atom</vt:lpstr>
      <vt:lpstr>Saturation effects in the Na layer, from Ed Kibblewhite</vt:lpstr>
      <vt:lpstr>Check units:</vt:lpstr>
      <vt:lpstr>Saturation, continued</vt:lpstr>
      <vt:lpstr>Usat is not a cliff: fraction in upper state keeps increasing for U &gt;&gt; Usat</vt:lpstr>
      <vt:lpstr>Saturation, continued</vt:lpstr>
      <vt:lpstr>Outline of laser guide star topics </vt:lpstr>
      <vt:lpstr>Types of lasers: Outline</vt:lpstr>
      <vt:lpstr>Overall layout (any kind of laser)</vt:lpstr>
      <vt:lpstr>Principles of laser action</vt:lpstr>
      <vt:lpstr>Lasers used for Rayleigh guide stars</vt:lpstr>
      <vt:lpstr>Example of laser for Rayleigh guide star: Frequency doubled Nd:YAG lasers</vt:lpstr>
      <vt:lpstr>General comments on guide star lasers</vt:lpstr>
      <vt:lpstr>Pump light propagates through cladding, pumps doped fiber all along its length</vt:lpstr>
      <vt:lpstr>Procuring lasers for sodium guide stars</vt:lpstr>
      <vt:lpstr>Toptica laser (concept developed by ESO)</vt:lpstr>
      <vt:lpstr>CfAO Fiber laser concept developed by Daren Dillon (UCSC) and Jay Dawson (LLNL)</vt:lpstr>
      <vt:lpstr>Current generation of  Na lasers:  all-fiber laser (Toptica, LLNL and UCSC)</vt:lpstr>
      <vt:lpstr>Advantages of fiber lasers</vt:lpstr>
      <vt:lpstr>Toptica fiber laser (ESO, Keck 2, Gemini)</vt:lpstr>
      <vt:lpstr>PowerPoint Presentation</vt:lpstr>
      <vt:lpstr>Outline of laser guide star topics </vt:lpstr>
      <vt:lpstr>Laser guide star AO needs to use a faint tip-tilt star to stabilize laser spot on sky</vt:lpstr>
      <vt:lpstr>Effective isoplanatic angle for image motion:  “isokinetic angle”</vt:lpstr>
      <vt:lpstr>Tip-tilt mirror and sensor configuration</vt:lpstr>
      <vt:lpstr>Sky coverage is determined by distribution of (faint) tip-tilt stars</vt:lpstr>
      <vt:lpstr>“Cone effect” or “focal anisoplanatism”  for laser guide stars</vt:lpstr>
      <vt:lpstr>Cone effect, continued</vt:lpstr>
      <vt:lpstr>Dependence of d0 on beacon altitude</vt:lpstr>
      <vt:lpstr>Effects of laser guide star on overall AO error budget</vt:lpstr>
      <vt:lpstr>Compare NGS and LGS performance </vt:lpstr>
      <vt:lpstr>Main Points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Max</dc:creator>
  <cp:keywords/>
  <cp:lastModifiedBy>Claire Max</cp:lastModifiedBy>
  <cp:revision>245</cp:revision>
  <cp:lastPrinted>2016-02-11T07:35:09Z</cp:lastPrinted>
  <dcterms:created xsi:type="dcterms:W3CDTF">2011-10-25T03:31:46Z</dcterms:created>
  <dcterms:modified xsi:type="dcterms:W3CDTF">2020-02-18T06:36:34Z</dcterms:modified>
</cp:coreProperties>
</file>